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4" roundtripDataSignature="AMtx7mgYx08AIx0HL1+Le/J5iAjDLtM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Thuốc cản quang thoát mạch sẽ gây nặng thêm tình trạng tổn thương não, phù não của BN</a:t>
            </a:r>
            <a:endParaRPr/>
          </a:p>
        </p:txBody>
      </p:sp>
      <p:sp>
        <p:nvSpPr>
          <p:cNvPr id="162" name="Google Shape;16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Cha mẹ đều THA không phải là YTNC tim mạch, mà là nói lên có thể tình trạng THA là di truyền, có thể bệnh nhân này phải uống thuốc lâu dài, con của bệnh nhân cũng phải tầm soát tăng huyết áp.</a:t>
            </a:r>
            <a:endParaRPr/>
          </a:p>
          <a:p>
            <a:pPr indent="0" lvl="0" marL="0" rtl="0" algn="l">
              <a:spcBef>
                <a:spcPts val="0"/>
              </a:spcBef>
              <a:spcAft>
                <a:spcPts val="0"/>
              </a:spcAft>
              <a:buNone/>
            </a:pPr>
            <a:r>
              <a:rPr lang="en-US"/>
              <a:t>Yếu tố nguy cơ tim mạch nói lên trong tương lai bệnh nhân có khả năng tử vong vì biến chứng tim mạch càng cao.</a:t>
            </a:r>
            <a:endParaRPr/>
          </a:p>
          <a:p>
            <a:pPr indent="0" lvl="0" marL="0" rtl="0" algn="l">
              <a:spcBef>
                <a:spcPts val="0"/>
              </a:spcBef>
              <a:spcAft>
                <a:spcPts val="0"/>
              </a:spcAft>
              <a:buNone/>
            </a:pPr>
            <a:r>
              <a:rPr lang="en-US"/>
              <a:t>Đánh giá YTNC tim mạch để quản lí một cách tổng thể chứ không phải là những con số HA</a:t>
            </a:r>
            <a:endParaRPr/>
          </a:p>
        </p:txBody>
      </p:sp>
      <p:sp>
        <p:nvSpPr>
          <p:cNvPr id="169" name="Google Shape;16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Tiền căn THA: Thời gian, HA cao nhất, HA dễ chịu, điều trị với thuốc gì hàm lượng bao nhiêu? THA ko chỉ là những con số, phải đi tìm những yếu tố nguy cơ tim mạch và bệnh lí đồng mắc khác</a:t>
            </a:r>
            <a:endParaRPr/>
          </a:p>
          <a:p>
            <a:pPr indent="0" lvl="0" marL="0" rtl="0" algn="l">
              <a:spcBef>
                <a:spcPts val="0"/>
              </a:spcBef>
              <a:spcAft>
                <a:spcPts val="0"/>
              </a:spcAft>
              <a:buNone/>
            </a:pPr>
            <a:r>
              <a:rPr lang="en-US"/>
              <a:t>Nếu máu vẫn còn đang chảy trong hay HA đã hạ rồi thì phải xem BN có rối loạn đồng máu hay không? Mời bác sĩ tai mũi họng</a:t>
            </a:r>
            <a:endParaRPr/>
          </a:p>
          <a:p>
            <a:pPr indent="0" lvl="0" marL="0" rtl="0" algn="l">
              <a:spcBef>
                <a:spcPts val="0"/>
              </a:spcBef>
              <a:spcAft>
                <a:spcPts val="0"/>
              </a:spcAft>
              <a:buNone/>
            </a:pPr>
            <a:r>
              <a:rPr lang="en-US"/>
              <a:t>Khi huyết áp lên cao, động mạch chịu tác dụng đầu tiên, lực xé trên thành động mạch rất cao, tổn thương lớp nội mạc của mạch máu =&gt; bộc lộ yếu tố mô khởi phát quá trình đông máu =&gt; DIC đông máu nội mạch lan tỏa, vừa tắc mạch vừa chảy máu.</a:t>
            </a:r>
            <a:endParaRPr/>
          </a:p>
        </p:txBody>
      </p:sp>
      <p:sp>
        <p:nvSpPr>
          <p:cNvPr id="176" name="Google Shape;17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Nghe thấy T4 trái</a:t>
            </a:r>
            <a:endParaRPr/>
          </a:p>
          <a:p>
            <a:pPr indent="0" lvl="0" marL="0" rtl="0" algn="l">
              <a:spcBef>
                <a:spcPts val="0"/>
              </a:spcBef>
              <a:spcAft>
                <a:spcPts val="0"/>
              </a:spcAft>
              <a:buNone/>
            </a:pPr>
            <a:r>
              <a:rPr lang="en-US"/>
              <a:t>5 cơ quan đích tổn thương do THA: mắt, não, thận, tim, mạch máu</a:t>
            </a:r>
            <a:endParaRPr/>
          </a:p>
          <a:p>
            <a:pPr indent="0" lvl="0" marL="0" rtl="0" algn="l">
              <a:spcBef>
                <a:spcPts val="0"/>
              </a:spcBef>
              <a:spcAft>
                <a:spcPts val="0"/>
              </a:spcAft>
              <a:buNone/>
            </a:pPr>
            <a:r>
              <a:rPr lang="en-US"/>
              <a:t>Hồi xưa bác sĩ khoa tim mạch có thể soi đáy mắt tại khoa</a:t>
            </a:r>
            <a:endParaRPr/>
          </a:p>
          <a:p>
            <a:pPr indent="0" lvl="0" marL="0" rtl="0" algn="l">
              <a:spcBef>
                <a:spcPts val="0"/>
              </a:spcBef>
              <a:spcAft>
                <a:spcPts val="0"/>
              </a:spcAft>
              <a:buNone/>
            </a:pPr>
            <a:r>
              <a:rPr lang="en-US"/>
              <a:t>Tiếng T4: bệnh nhân có THA, kiễm soát không tốt. Khi phì đại thất trái, mỏm tim không lệch, vì dày ở đây là dày đồng tâm, khi lệch là đã dãn thất trái, suy tim. Diện đập mỏm tim rộng ra trong phì đại thất trái. Diện đập từ 2 khoảng liên sườn trở lên là lớn. Trong thời kỳ tâm trương, nhĩ thu đập vào một thành thất dày, giảm khả năng dãn ra của thành thất trái. </a:t>
            </a:r>
            <a:endParaRPr/>
          </a:p>
          <a:p>
            <a:pPr indent="0" lvl="0" marL="0" rtl="0" algn="l">
              <a:spcBef>
                <a:spcPts val="0"/>
              </a:spcBef>
              <a:spcAft>
                <a:spcPts val="0"/>
              </a:spcAft>
              <a:buNone/>
            </a:pPr>
            <a:r>
              <a:rPr lang="en-US"/>
              <a:t>Khám bụng: thận đa nang là một trong những nguyên nhân khá phổ biến của tăng huyết áp, 30-40% thận đa nang có gan đa nang đi kèm. </a:t>
            </a:r>
            <a:endParaRPr/>
          </a:p>
        </p:txBody>
      </p:sp>
      <p:sp>
        <p:nvSpPr>
          <p:cNvPr id="183" name="Google Shape;1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Các CLS khuyến cáo khi tiếp cận bệnh nhân tăng huyết áp.</a:t>
            </a:r>
            <a:endParaRPr/>
          </a:p>
          <a:p>
            <a:pPr indent="0" lvl="0" marL="0" rtl="0" algn="l">
              <a:spcBef>
                <a:spcPts val="0"/>
              </a:spcBef>
              <a:spcAft>
                <a:spcPts val="0"/>
              </a:spcAft>
              <a:buNone/>
            </a:pPr>
            <a:r>
              <a:rPr lang="en-US"/>
              <a:t>Rung nhĩ rất hay gặp trên bệnh nhân THA, vì nhĩ thu cần phải cần một áp lực bóp lớn, lâu này cơ nhĩ bị tốn thương.</a:t>
            </a:r>
            <a:endParaRPr/>
          </a:p>
          <a:p>
            <a:pPr indent="0" lvl="0" marL="0" rtl="0" algn="l">
              <a:spcBef>
                <a:spcPts val="0"/>
              </a:spcBef>
              <a:spcAft>
                <a:spcPts val="0"/>
              </a:spcAft>
              <a:buNone/>
            </a:pPr>
            <a:r>
              <a:rPr lang="en-US"/>
              <a:t>THA, làm tăng áp lực máu vào thận, lớp TB chân giả tích điện âm, kích thước albumin lớn hơn lưới lọc. THA làm giãn các lưới lọc này, làm albumin thoát ra khỏi lưới lọc. Khi albumin thoát ra khỏi cầu thận sẽ làm tổn thương các ống thận.</a:t>
            </a:r>
            <a:endParaRPr/>
          </a:p>
          <a:p>
            <a:pPr indent="0" lvl="0" marL="0" rtl="0" algn="l">
              <a:spcBef>
                <a:spcPts val="0"/>
              </a:spcBef>
              <a:spcAft>
                <a:spcPts val="0"/>
              </a:spcAft>
              <a:buNone/>
            </a:pPr>
            <a:r>
              <a:rPr lang="en-US"/>
              <a:t>TPTNT chỉ phát hiện trên 300 mcg. Vì vậy nên sử dụng ACR. Tiểu albumin càng nặng nguy cơ mất chức năng thận càng nhanh.</a:t>
            </a:r>
            <a:endParaRPr/>
          </a:p>
          <a:p>
            <a:pPr indent="0" lvl="0" marL="0" rtl="0" algn="l">
              <a:spcBef>
                <a:spcPts val="0"/>
              </a:spcBef>
              <a:spcAft>
                <a:spcPts val="0"/>
              </a:spcAft>
              <a:buNone/>
            </a:pPr>
            <a:r>
              <a:rPr b="0" i="0" lang="en-US">
                <a:solidFill>
                  <a:srgbClr val="BDC1C6"/>
                </a:solidFill>
                <a:latin typeface="arial"/>
                <a:ea typeface="arial"/>
                <a:cs typeface="arial"/>
                <a:sym typeface="arial"/>
              </a:rPr>
              <a:t> Cock-</a:t>
            </a:r>
            <a:r>
              <a:rPr b="1" i="0" lang="en-US">
                <a:solidFill>
                  <a:srgbClr val="BCC0C3"/>
                </a:solidFill>
                <a:latin typeface="arial"/>
                <a:ea typeface="arial"/>
                <a:cs typeface="arial"/>
                <a:sym typeface="arial"/>
              </a:rPr>
              <a:t>Gault là công thức ước tính độ thanh thải Creatinine (không phải là độ lọc cầu thận)</a:t>
            </a:r>
            <a:endParaRPr/>
          </a:p>
          <a:p>
            <a:pPr indent="0" lvl="0" marL="0" rtl="0" algn="l">
              <a:spcBef>
                <a:spcPts val="0"/>
              </a:spcBef>
              <a:spcAft>
                <a:spcPts val="0"/>
              </a:spcAft>
              <a:buNone/>
            </a:pPr>
            <a:r>
              <a:rPr b="1" i="0" lang="en-US">
                <a:solidFill>
                  <a:srgbClr val="BCC0C3"/>
                </a:solidFill>
                <a:latin typeface="arial"/>
                <a:ea typeface="arial"/>
                <a:cs typeface="arial"/>
                <a:sym typeface="arial"/>
              </a:rPr>
              <a:t>Cần siêu âm động mạch cảnh vì THA làm trương lực mạch tăng cao, làm dày thành động mạch, làm lưu lượng máu đi qua động mạch bị giảm</a:t>
            </a:r>
            <a:endParaRPr/>
          </a:p>
        </p:txBody>
      </p:sp>
      <p:sp>
        <p:nvSpPr>
          <p:cNvPr id="190" name="Google Shape;19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Tùy mức độ chảy máu mũi mà xem là THA khẩn cấp hay cấp cứu. Nếu chảy nhiều thành dòng thì nghĩ nhiều là cấp cứu</a:t>
            </a:r>
            <a:endParaRPr/>
          </a:p>
        </p:txBody>
      </p:sp>
      <p:sp>
        <p:nvSpPr>
          <p:cNvPr id="243" name="Google Shape;24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Nhồi máu, xuất huyết ổ nhỏ có thể không có dấu TK định vị</a:t>
            </a:r>
            <a:endParaRPr/>
          </a:p>
        </p:txBody>
      </p:sp>
      <p:sp>
        <p:nvSpPr>
          <p:cNvPr id="249" name="Google Shape;24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NHỮNG trường hợp THA nặng sẽ tạo ra trường hợp microthombibn, tạo các vi huyết khối. Vì vậy bệnh nhân có thể giảm tiểu cầu. </a:t>
            </a:r>
            <a:endParaRPr/>
          </a:p>
          <a:p>
            <a:pPr indent="0" lvl="0" marL="0" rtl="0" algn="l">
              <a:spcBef>
                <a:spcPts val="0"/>
              </a:spcBef>
              <a:spcAft>
                <a:spcPts val="0"/>
              </a:spcAft>
              <a:buNone/>
            </a:pPr>
            <a:r>
              <a:rPr lang="en-US"/>
              <a:t>Dung mạo lipid</a:t>
            </a:r>
            <a:endParaRPr/>
          </a:p>
          <a:p>
            <a:pPr indent="0" lvl="0" marL="0" rtl="0" algn="l">
              <a:spcBef>
                <a:spcPts val="0"/>
              </a:spcBef>
              <a:spcAft>
                <a:spcPts val="0"/>
              </a:spcAft>
              <a:buNone/>
            </a:pPr>
            <a:r>
              <a:rPr lang="en-US"/>
              <a:t>Tại sao cần làm acid uric? Vì trên những bệnh nhân tăng acid uric kéo dài gây tổn thương tim, thận nữa chứ không chỉ là chỉ trên khớp. Nồng độ acid uric càng cao thì nguy cơ tim mạch càng cao.</a:t>
            </a:r>
            <a:endParaRPr/>
          </a:p>
        </p:txBody>
      </p:sp>
      <p:sp>
        <p:nvSpPr>
          <p:cNvPr id="269" name="Google Shape;26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Đau đầu do THA thường 3 giờ đầu tiên sau thức dậy, từ 6h chiều – 8h tối, sáng lúc thức dậy khởi phát hệ giao cảm, tuyến thượng thận tiết cortisol, cortisol 2 đỉnh tiết là 6h sáng và 4 h chiều.</a:t>
            </a:r>
            <a:endParaRPr/>
          </a:p>
        </p:txBody>
      </p:sp>
      <p:sp>
        <p:nvSpPr>
          <p:cNvPr id="103" name="Google Shape;1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a:solidFill>
                  <a:srgbClr val="000000"/>
                </a:solidFill>
                <a:latin typeface="Times New Roman"/>
                <a:ea typeface="Times New Roman"/>
                <a:cs typeface="Times New Roman"/>
                <a:sym typeface="Times New Roman"/>
              </a:rPr>
              <a:t>- THA, suy tim, shock NT là những nguyên nhân gây tiểu Protein thoáng qua, khi giải quyết được những nguyên nhân này thì hết tiểu Protein</a:t>
            </a:r>
            <a:br>
              <a:rPr b="0" i="0" lang="en-US" sz="1800">
                <a:solidFill>
                  <a:srgbClr val="000000"/>
                </a:solidFill>
                <a:latin typeface="Times New Roman"/>
                <a:ea typeface="Times New Roman"/>
                <a:cs typeface="Times New Roman"/>
                <a:sym typeface="Times New Roman"/>
              </a:rPr>
            </a:br>
            <a:r>
              <a:rPr b="0" i="0" lang="en-US" sz="1800">
                <a:solidFill>
                  <a:srgbClr val="000000"/>
                </a:solidFill>
                <a:latin typeface="Times New Roman"/>
                <a:ea typeface="Times New Roman"/>
                <a:cs typeface="Times New Roman"/>
                <a:sym typeface="Times New Roman"/>
              </a:rPr>
              <a:t>+ THA gây tiểu protein vì nó làm tăng ALTT, dãn rộng các lỗ lọc </a:t>
            </a:r>
            <a:r>
              <a:rPr b="0" i="0" lang="en-US" sz="1800">
                <a:solidFill>
                  <a:srgbClr val="000000"/>
                </a:solidFill>
                <a:latin typeface="Noto Sans Symbols"/>
                <a:ea typeface="Noto Sans Symbols"/>
                <a:cs typeface="Noto Sans Symbols"/>
                <a:sym typeface="Noto Sans Symbols"/>
              </a:rPr>
              <a:t>🖬✇ </a:t>
            </a:r>
            <a:r>
              <a:rPr b="0" i="0" lang="en-US" sz="1800">
                <a:solidFill>
                  <a:srgbClr val="000000"/>
                </a:solidFill>
                <a:latin typeface="Times New Roman"/>
                <a:ea typeface="Times New Roman"/>
                <a:cs typeface="Times New Roman"/>
                <a:sym typeface="Times New Roman"/>
              </a:rPr>
              <a:t>Điều trị THA ổn là BN cũng hết tiểu Protein.</a:t>
            </a:r>
            <a:br>
              <a:rPr b="0" i="0" lang="en-US" sz="1800">
                <a:solidFill>
                  <a:srgbClr val="000000"/>
                </a:solidFill>
                <a:latin typeface="Times New Roman"/>
                <a:ea typeface="Times New Roman"/>
                <a:cs typeface="Times New Roman"/>
                <a:sym typeface="Times New Roman"/>
              </a:rPr>
            </a:br>
            <a:r>
              <a:rPr b="0" i="0" lang="en-US" sz="1800">
                <a:solidFill>
                  <a:srgbClr val="000000"/>
                </a:solidFill>
                <a:latin typeface="Times New Roman"/>
                <a:ea typeface="Times New Roman"/>
                <a:cs typeface="Times New Roman"/>
                <a:sym typeface="Times New Roman"/>
              </a:rPr>
              <a:t>+ THA gây tổn thương chủ yếu lên mm thận </a:t>
            </a:r>
            <a:r>
              <a:rPr b="0" i="0" lang="en-US" sz="1800">
                <a:solidFill>
                  <a:srgbClr val="000000"/>
                </a:solidFill>
                <a:latin typeface="Noto Sans Symbols"/>
                <a:ea typeface="Noto Sans Symbols"/>
                <a:cs typeface="Noto Sans Symbols"/>
                <a:sym typeface="Noto Sans Symbols"/>
              </a:rPr>
              <a:t>🖬✇ </a:t>
            </a:r>
            <a:r>
              <a:rPr b="0" i="0" lang="en-US" sz="1800">
                <a:solidFill>
                  <a:srgbClr val="000000"/>
                </a:solidFill>
                <a:latin typeface="Times New Roman"/>
                <a:ea typeface="Times New Roman"/>
                <a:cs typeface="Times New Roman"/>
                <a:sym typeface="Times New Roman"/>
              </a:rPr>
              <a:t>Không tác dụng lên màng lọc nên không gây tiểu Protein lượng nhiều và không là nguyên nhân của HCTH</a:t>
            </a:r>
            <a:br>
              <a:rPr b="0" i="0" lang="en-US" sz="1800">
                <a:solidFill>
                  <a:srgbClr val="000000"/>
                </a:solidFill>
                <a:latin typeface="Times New Roman"/>
                <a:ea typeface="Times New Roman"/>
                <a:cs typeface="Times New Roman"/>
                <a:sym typeface="Times New Roman"/>
              </a:rPr>
            </a:br>
            <a:r>
              <a:rPr b="0" i="0" lang="en-US" sz="1800">
                <a:solidFill>
                  <a:srgbClr val="000000"/>
                </a:solidFill>
                <a:latin typeface="Times New Roman"/>
                <a:ea typeface="Times New Roman"/>
                <a:cs typeface="Times New Roman"/>
                <a:sym typeface="Times New Roman"/>
              </a:rPr>
              <a:t>- Lượng Protein niệu 24h: &lt;2g là ống thận, &gt; 2g là cầu thuận, &gt;3.5g là HCTH</a:t>
            </a:r>
            <a:br>
              <a:rPr b="0" i="0" lang="en-US" sz="1800">
                <a:solidFill>
                  <a:srgbClr val="000000"/>
                </a:solidFill>
                <a:latin typeface="Times New Roman"/>
                <a:ea typeface="Times New Roman"/>
                <a:cs typeface="Times New Roman"/>
                <a:sym typeface="Times New Roman"/>
              </a:rPr>
            </a:br>
            <a:r>
              <a:rPr b="0" i="0" lang="en-US" sz="1800">
                <a:solidFill>
                  <a:srgbClr val="000000"/>
                </a:solidFill>
                <a:latin typeface="Times New Roman"/>
                <a:ea typeface="Times New Roman"/>
                <a:cs typeface="Times New Roman"/>
                <a:sym typeface="Times New Roman"/>
              </a:rPr>
              <a:t>- Trong các xét nghiệm tiểu protein</a:t>
            </a:r>
            <a:br>
              <a:rPr b="0" i="0" lang="en-US" sz="1800">
                <a:solidFill>
                  <a:srgbClr val="000000"/>
                </a:solidFill>
                <a:latin typeface="Times New Roman"/>
                <a:ea typeface="Times New Roman"/>
                <a:cs typeface="Times New Roman"/>
                <a:sym typeface="Times New Roman"/>
              </a:rPr>
            </a:br>
            <a:r>
              <a:rPr b="0" i="0" lang="en-US" sz="1800">
                <a:solidFill>
                  <a:srgbClr val="000000"/>
                </a:solidFill>
                <a:latin typeface="Times New Roman"/>
                <a:ea typeface="Times New Roman"/>
                <a:cs typeface="Times New Roman"/>
                <a:sym typeface="Times New Roman"/>
              </a:rPr>
              <a:t>+ TPTNT là nước tiểu 1 thời điểm, không phải cả ngày</a:t>
            </a:r>
            <a:br>
              <a:rPr b="0" i="0" lang="en-US" sz="1800">
                <a:solidFill>
                  <a:srgbClr val="000000"/>
                </a:solidFill>
                <a:latin typeface="Times New Roman"/>
                <a:ea typeface="Times New Roman"/>
                <a:cs typeface="Times New Roman"/>
                <a:sym typeface="Times New Roman"/>
              </a:rPr>
            </a:br>
            <a:r>
              <a:rPr b="0" i="0" lang="en-US" sz="1800">
                <a:solidFill>
                  <a:srgbClr val="000000"/>
                </a:solidFill>
                <a:latin typeface="Times New Roman"/>
                <a:ea typeface="Times New Roman"/>
                <a:cs typeface="Times New Roman"/>
                <a:sym typeface="Times New Roman"/>
              </a:rPr>
              <a:t>+ Tỷ lệ Pro/Cre hoặc Albu/Cre phụ thuộc vào Creatinin. Trên những Bn suy thận, Creatinin tăng nên kết quả trên không đúng nữa.</a:t>
            </a:r>
            <a:br>
              <a:rPr b="0" i="0" lang="en-US" sz="1800">
                <a:solidFill>
                  <a:srgbClr val="000000"/>
                </a:solidFill>
                <a:latin typeface="Times New Roman"/>
                <a:ea typeface="Times New Roman"/>
                <a:cs typeface="Times New Roman"/>
                <a:sym typeface="Times New Roman"/>
              </a:rPr>
            </a:br>
            <a:r>
              <a:rPr b="0" i="0" lang="en-US" sz="1800">
                <a:solidFill>
                  <a:srgbClr val="000000"/>
                </a:solidFill>
                <a:latin typeface="Noto Sans Symbols"/>
                <a:ea typeface="Noto Sans Symbols"/>
                <a:cs typeface="Noto Sans Symbols"/>
                <a:sym typeface="Noto Sans Symbols"/>
              </a:rPr>
              <a:t>🖬✇ </a:t>
            </a:r>
            <a:r>
              <a:rPr b="0" i="0" lang="en-US" sz="1800">
                <a:solidFill>
                  <a:srgbClr val="000000"/>
                </a:solidFill>
                <a:latin typeface="Times New Roman"/>
                <a:ea typeface="Times New Roman"/>
                <a:cs typeface="Times New Roman"/>
                <a:sym typeface="Times New Roman"/>
              </a:rPr>
              <a:t>Có suy thận: Định lượng protein 24h là đúng nhất</a:t>
            </a:r>
            <a:r>
              <a:rPr lang="en-US"/>
              <a:t> </a:t>
            </a:r>
            <a:br>
              <a:rPr lang="en-US"/>
            </a:br>
            <a:endParaRPr/>
          </a:p>
        </p:txBody>
      </p:sp>
      <p:sp>
        <p:nvSpPr>
          <p:cNvPr id="289" name="Google Shape;28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Bóng tim to - Phì đại thất trái: bờ tim bên trái lồi hình cánh cung,</a:t>
            </a:r>
            <a:endParaRPr/>
          </a:p>
        </p:txBody>
      </p:sp>
      <p:sp>
        <p:nvSpPr>
          <p:cNvPr id="297" name="Google Shape;29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Nhịp xoang đều 94 lần/phút</a:t>
            </a:r>
            <a:endParaRPr/>
          </a:p>
          <a:p>
            <a:pPr indent="0" lvl="0" marL="0" rtl="0" algn="l">
              <a:spcBef>
                <a:spcPts val="0"/>
              </a:spcBef>
              <a:spcAft>
                <a:spcPts val="0"/>
              </a:spcAft>
              <a:buNone/>
            </a:pPr>
            <a:r>
              <a:rPr lang="en-US"/>
              <a:t>Trục lệch trái: 3 nguyên nhân thường gặp: lớn thất trái, LBBB, block phân nhánh trái trước</a:t>
            </a:r>
            <a:endParaRPr/>
          </a:p>
          <a:p>
            <a:pPr indent="0" lvl="0" marL="0" rtl="0" algn="l">
              <a:spcBef>
                <a:spcPts val="0"/>
              </a:spcBef>
              <a:spcAft>
                <a:spcPts val="0"/>
              </a:spcAft>
              <a:buNone/>
            </a:pPr>
            <a:r>
              <a:rPr lang="en-US"/>
              <a:t>Lớn thất trái theo Cornell (SV3+RaVL) và Socolov – Lyon (SV1+RV5-6)</a:t>
            </a:r>
            <a:endParaRPr/>
          </a:p>
          <a:p>
            <a:pPr indent="0" lvl="0" marL="0" rtl="0" algn="l">
              <a:spcBef>
                <a:spcPts val="0"/>
              </a:spcBef>
              <a:spcAft>
                <a:spcPts val="0"/>
              </a:spcAft>
              <a:buNone/>
            </a:pPr>
            <a:r>
              <a:rPr lang="en-US"/>
              <a:t>Hình ảnh tăng gánh thất trái</a:t>
            </a:r>
            <a:endParaRPr/>
          </a:p>
          <a:p>
            <a:pPr indent="0" lvl="0" marL="0" rtl="0" algn="l">
              <a:spcBef>
                <a:spcPts val="0"/>
              </a:spcBef>
              <a:spcAft>
                <a:spcPts val="0"/>
              </a:spcAft>
              <a:buNone/>
            </a:pPr>
            <a:r>
              <a:rPr lang="en-US"/>
              <a:t>=&gt; Phì đại thất trái</a:t>
            </a:r>
            <a:endParaRPr/>
          </a:p>
        </p:txBody>
      </p:sp>
      <p:sp>
        <p:nvSpPr>
          <p:cNvPr id="303" name="Google Shape;30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Siêu âm tim</a:t>
            </a:r>
            <a:endParaRPr/>
          </a:p>
        </p:txBody>
      </p:sp>
      <p:sp>
        <p:nvSpPr>
          <p:cNvPr id="310" name="Google Shape;31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JNC cũ lắm rồi, không dùng JNC nữa</a:t>
            </a:r>
            <a:endParaRPr/>
          </a:p>
        </p:txBody>
      </p:sp>
      <p:sp>
        <p:nvSpPr>
          <p:cNvPr id="324" name="Google Shape;32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HA tại nhà của BN này là 160/90, bệnh nhân đã thỏa tiêu chuẩn chẩn đoán theo…</a:t>
            </a:r>
            <a:endParaRPr/>
          </a:p>
          <a:p>
            <a:pPr indent="0" lvl="0" marL="0" rtl="0" algn="l">
              <a:spcBef>
                <a:spcPts val="0"/>
              </a:spcBef>
              <a:spcAft>
                <a:spcPts val="0"/>
              </a:spcAft>
              <a:buNone/>
            </a:pPr>
            <a:r>
              <a:t/>
            </a:r>
            <a:endParaRPr/>
          </a:p>
        </p:txBody>
      </p:sp>
      <p:sp>
        <p:nvSpPr>
          <p:cNvPr id="338" name="Google Shape;338;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Nếu chúng ta phân thành 3 độ thì bệnh nhân sẽ mang tâm thế chủ quan</a:t>
            </a:r>
            <a:endParaRPr/>
          </a:p>
        </p:txBody>
      </p:sp>
      <p:sp>
        <p:nvSpPr>
          <p:cNvPr id="345" name="Google Shape;34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Bện cạnh đó cần phải đánh giá những bệnh lý đi kèm của bệnh nhân</a:t>
            </a:r>
            <a:endParaRPr/>
          </a:p>
        </p:txBody>
      </p:sp>
      <p:sp>
        <p:nvSpPr>
          <p:cNvPr id="353" name="Google Shape;35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BN THA độ 2, có bệnh lí tim mạch do xơ vữa, tổn thương thận, =&gt; nguy cơ cao</a:t>
            </a:r>
            <a:endParaRPr/>
          </a:p>
        </p:txBody>
      </p:sp>
      <p:sp>
        <p:nvSpPr>
          <p:cNvPr id="361" name="Google Shape;36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Tiểu protein có thể là thoáng qua do cơn THA. Cần đánh giá lại tình trạng tiểu protein sau đó</a:t>
            </a:r>
            <a:endParaRPr/>
          </a:p>
          <a:p>
            <a:pPr indent="0" lvl="0" marL="0" rtl="0" algn="l">
              <a:spcBef>
                <a:spcPts val="0"/>
              </a:spcBef>
              <a:spcAft>
                <a:spcPts val="0"/>
              </a:spcAft>
              <a:buNone/>
            </a:pPr>
            <a:r>
              <a:t/>
            </a:r>
            <a:endParaRPr/>
          </a:p>
        </p:txBody>
      </p:sp>
      <p:sp>
        <p:nvSpPr>
          <p:cNvPr id="375" name="Google Shape;37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TổN thương cơ quan đích đang tiến triển. </a:t>
            </a:r>
            <a:endParaRPr/>
          </a:p>
          <a:p>
            <a:pPr indent="0" lvl="0" marL="0" rtl="0" algn="l">
              <a:spcBef>
                <a:spcPts val="0"/>
              </a:spcBef>
              <a:spcAft>
                <a:spcPts val="0"/>
              </a:spcAft>
              <a:buNone/>
            </a:pPr>
            <a:r>
              <a:rPr lang="en-US"/>
              <a:t>Não: nhồi máu/xuất huyết</a:t>
            </a:r>
            <a:endParaRPr/>
          </a:p>
          <a:p>
            <a:pPr indent="0" lvl="0" marL="0" rtl="0" algn="l">
              <a:spcBef>
                <a:spcPts val="0"/>
              </a:spcBef>
              <a:spcAft>
                <a:spcPts val="0"/>
              </a:spcAft>
              <a:buNone/>
            </a:pPr>
            <a:r>
              <a:rPr lang="en-US"/>
              <a:t>Tim: HCVC, OAP</a:t>
            </a:r>
            <a:endParaRPr/>
          </a:p>
          <a:p>
            <a:pPr indent="0" lvl="0" marL="0" rtl="0" algn="l">
              <a:spcBef>
                <a:spcPts val="0"/>
              </a:spcBef>
              <a:spcAft>
                <a:spcPts val="0"/>
              </a:spcAft>
              <a:buNone/>
            </a:pPr>
            <a:r>
              <a:rPr lang="en-US"/>
              <a:t>Mạch máu: phình bóc tách động mạch chủ bụng</a:t>
            </a:r>
            <a:endParaRPr/>
          </a:p>
          <a:p>
            <a:pPr indent="0" lvl="0" marL="0" rtl="0" algn="l">
              <a:spcBef>
                <a:spcPts val="0"/>
              </a:spcBef>
              <a:spcAft>
                <a:spcPts val="0"/>
              </a:spcAft>
              <a:buNone/>
            </a:pPr>
            <a:r>
              <a:rPr lang="en-US"/>
              <a:t>Nếu tổn thương là mạn tính thì không tính là cấp cứu</a:t>
            </a:r>
            <a:endParaRPr/>
          </a:p>
          <a:p>
            <a:pPr indent="0" lvl="0" marL="0" rtl="0" algn="l">
              <a:spcBef>
                <a:spcPts val="0"/>
              </a:spcBef>
              <a:spcAft>
                <a:spcPts val="0"/>
              </a:spcAft>
              <a:buNone/>
            </a:pPr>
            <a:r>
              <a:rPr lang="en-US"/>
              <a:t>Bệnh nhân này tổn thương mạch máu, đang chảy máu, là THA cc</a:t>
            </a:r>
            <a:endParaRPr/>
          </a:p>
        </p:txBody>
      </p:sp>
      <p:sp>
        <p:nvSpPr>
          <p:cNvPr id="383" name="Google Shape;383;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Huyết áp trung bình là huyết áp mà tại đó dòng máu chảy liên tục. Khi huyết áp tăng cao, mạch máu não co lại để duy trì huyết áp lên trên não ổn định. Huyết áp tụt, mạch máu giãn. Hạ huyết áp quá nhanh gây ra tình trạng thiếu máu não, có thể gây ra nhồi máu não,</a:t>
            </a:r>
            <a:endParaRPr/>
          </a:p>
        </p:txBody>
      </p:sp>
      <p:sp>
        <p:nvSpPr>
          <p:cNvPr id="410" name="Google Shape;410;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Đối với người THA mạn tính, thì áp lực tưới máu não được xem là bình thường là bình thường thì trở thành thiếu máu não ở những bệnh nhân tăng huyết áp mạn tính</a:t>
            </a:r>
            <a:endParaRPr/>
          </a:p>
        </p:txBody>
      </p:sp>
      <p:sp>
        <p:nvSpPr>
          <p:cNvPr id="416" name="Google Shape;416;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Lý tưởng nhất là đặt huyết áp động mạch xâm lấn.</a:t>
            </a:r>
            <a:endParaRPr/>
          </a:p>
          <a:p>
            <a:pPr indent="0" lvl="0" marL="0" rtl="0" algn="l">
              <a:spcBef>
                <a:spcPts val="0"/>
              </a:spcBef>
              <a:spcAft>
                <a:spcPts val="0"/>
              </a:spcAft>
              <a:buNone/>
            </a:pPr>
            <a:r>
              <a:rPr lang="en-US"/>
              <a:t>Hiện tại ở VN có những loại thuốc ở dưới: nitroglycerine, nicardipine, furo hay xài. Nicar làm giảm huyết áp nhanh, gây tăng nhịp tim phản xạ, gây thiếu máu ở bn phì đại cơ tim.</a:t>
            </a:r>
            <a:endParaRPr/>
          </a:p>
          <a:p>
            <a:pPr indent="0" lvl="0" marL="0" rtl="0" algn="l">
              <a:spcBef>
                <a:spcPts val="0"/>
              </a:spcBef>
              <a:spcAft>
                <a:spcPts val="0"/>
              </a:spcAft>
              <a:buNone/>
            </a:pPr>
            <a:r>
              <a:rPr lang="en-US"/>
              <a:t>Labetalol thường được sử dụng trên bệnh nhân THA cấp cứu có phình động mạch chủ, thận trọng trên bệnh nhân suy tim cấp</a:t>
            </a:r>
            <a:endParaRPr/>
          </a:p>
          <a:p>
            <a:pPr indent="0" lvl="0" marL="0" rtl="0" algn="l">
              <a:spcBef>
                <a:spcPts val="0"/>
              </a:spcBef>
              <a:spcAft>
                <a:spcPts val="0"/>
              </a:spcAft>
              <a:buNone/>
            </a:pPr>
            <a:r>
              <a:t/>
            </a:r>
            <a:endParaRPr/>
          </a:p>
        </p:txBody>
      </p:sp>
      <p:sp>
        <p:nvSpPr>
          <p:cNvPr id="424" name="Google Shape;424;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Nếu đang có OAP, suy tim thì ưu tiên nitroglycerin, dãn tĩnh mạch trước, sau đó mới dãn động mạch ở liều cao, như vậy dãn động mạch là gián tiếp.</a:t>
            </a:r>
            <a:endParaRPr/>
          </a:p>
          <a:p>
            <a:pPr indent="0" lvl="0" marL="0" rtl="0" algn="l">
              <a:spcBef>
                <a:spcPts val="0"/>
              </a:spcBef>
              <a:spcAft>
                <a:spcPts val="0"/>
              </a:spcAft>
              <a:buNone/>
            </a:pPr>
            <a:r>
              <a:rPr lang="en-US"/>
              <a:t>Nicarrdipine tác động trực tiếp lên động mạch nên hạ áp sẽ tốt hơn, chẹn kênh canxi có thể ức chế sức co bóp của cơ tim</a:t>
            </a:r>
            <a:endParaRPr/>
          </a:p>
        </p:txBody>
      </p:sp>
      <p:sp>
        <p:nvSpPr>
          <p:cNvPr id="430" name="Google Shape;430;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Giãn mạch hạ huyết áp, tuy nhiên cũng có thể giãn mạch máu não gây đau đầu</a:t>
            </a:r>
            <a:endParaRPr/>
          </a:p>
        </p:txBody>
      </p:sp>
      <p:sp>
        <p:nvSpPr>
          <p:cNvPr id="438" name="Google Shape;43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Hỗ trợ cho các thuốc hạ áp khác khi các thuốc khác chưa có tác dụng, hạ huyết áp =&gt; giảm tưới máu thận =&gt; kích hoạt hệ RAAS =&gt; tăng giữ muối và nước. Có tác dụng dãn mạch thoáng qua.</a:t>
            </a:r>
            <a:endParaRPr/>
          </a:p>
        </p:txBody>
      </p:sp>
      <p:sp>
        <p:nvSpPr>
          <p:cNvPr id="451" name="Google Shape;451;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Không nên giảm dưới 120 mmHg vì hiệu ứng đường cong J, hạ nữa không có lợi ích</a:t>
            </a:r>
            <a:endParaRPr/>
          </a:p>
        </p:txBody>
      </p:sp>
      <p:sp>
        <p:nvSpPr>
          <p:cNvPr id="479" name="Google Shape;479;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Chưa loại trừ xuất huyết não trên trường hợp này, chỉ khi nào ảnh hưởng đến noron vận động thì mới yếu liệt. Khám bệnh nhân có cổ gượng không, có thể xuất huyết màng não. </a:t>
            </a:r>
            <a:endParaRPr/>
          </a:p>
        </p:txBody>
      </p:sp>
      <p:sp>
        <p:nvSpPr>
          <p:cNvPr id="122" name="Google Shape;12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Các khuyến cáo đều khuyến khích điều trị viên phối hợp, giảm số lần bệnh nhân uống thuốc, bệnh nhân tuân thủ điều trị tốt hơn.</a:t>
            </a:r>
            <a:endParaRPr/>
          </a:p>
        </p:txBody>
      </p:sp>
      <p:sp>
        <p:nvSpPr>
          <p:cNvPr id="494" name="Google Shape;494;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Đa số công trình nghiên cứu sử dụng 2 loại thuốc trở lên, tác động đa cơ chế của tăng huyết áp</a:t>
            </a:r>
            <a:endParaRPr/>
          </a:p>
        </p:txBody>
      </p:sp>
      <p:sp>
        <p:nvSpPr>
          <p:cNvPr id="502" name="Google Shape;50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Mục tiêu: Kiểm soát được con số HA + giảm tổn thương cơ quan đích + giảm được tỉ lệ tử vong do THA </a:t>
            </a:r>
            <a:endParaRPr/>
          </a:p>
          <a:p>
            <a:pPr indent="0" lvl="0" marL="0" rtl="0" algn="l">
              <a:spcBef>
                <a:spcPts val="0"/>
              </a:spcBef>
              <a:spcAft>
                <a:spcPts val="0"/>
              </a:spcAft>
              <a:buNone/>
            </a:pPr>
            <a:r>
              <a:rPr lang="en-US"/>
              <a:t>Phối hợp thuốc sớm giúp kiểm soát huyết áp và bảo vệ tim mạch tốt hơn</a:t>
            </a:r>
            <a:endParaRPr/>
          </a:p>
          <a:p>
            <a:pPr indent="0" lvl="0" marL="0" rtl="0" algn="l">
              <a:spcBef>
                <a:spcPts val="0"/>
              </a:spcBef>
              <a:spcAft>
                <a:spcPts val="0"/>
              </a:spcAft>
              <a:buNone/>
            </a:pPr>
            <a:r>
              <a:rPr lang="en-US"/>
              <a:t>Nếu một phương thức điều trị giảm được tỉ lệ tử vong trên 30% thì hiệu quả đó gọi là ngoạn mục, đó là lí do tại sao các hiệp hội hiện nay đều thay đổi chiến lược điều trị</a:t>
            </a:r>
            <a:endParaRPr/>
          </a:p>
        </p:txBody>
      </p:sp>
      <p:sp>
        <p:nvSpPr>
          <p:cNvPr id="510" name="Google Shape;510;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Đường màu xanh là phối hợp an toàn, đường đứt khúc là tạm được</a:t>
            </a:r>
            <a:endParaRPr/>
          </a:p>
          <a:p>
            <a:pPr indent="0" lvl="0" marL="0" rtl="0" algn="l">
              <a:spcBef>
                <a:spcPts val="0"/>
              </a:spcBef>
              <a:spcAft>
                <a:spcPts val="0"/>
              </a:spcAft>
              <a:buNone/>
            </a:pPr>
            <a:r>
              <a:rPr lang="en-US"/>
              <a:t>Màu đỏ: không được, tăng nguy cơ AKI</a:t>
            </a:r>
            <a:endParaRPr/>
          </a:p>
        </p:txBody>
      </p:sp>
      <p:sp>
        <p:nvSpPr>
          <p:cNvPr id="524" name="Google Shape;524;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Lorsartan/amlodipine: kết hợp này đã được nghiên cứu</a:t>
            </a:r>
            <a:endParaRPr/>
          </a:p>
          <a:p>
            <a:pPr indent="0" lvl="0" marL="0" rtl="0" algn="l">
              <a:spcBef>
                <a:spcPts val="0"/>
              </a:spcBef>
              <a:spcAft>
                <a:spcPts val="0"/>
              </a:spcAft>
              <a:buNone/>
            </a:pPr>
            <a:r>
              <a:rPr lang="en-US"/>
              <a:t>Aspirine vì đã có hẹp động mạch cảnh &gt; 50%</a:t>
            </a:r>
            <a:endParaRPr/>
          </a:p>
        </p:txBody>
      </p:sp>
      <p:sp>
        <p:nvSpPr>
          <p:cNvPr id="537" name="Google Shape;537;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Chắc chắn là BN đã dùng vật gì đó nhét vào mũi trc đó rồi</a:t>
            </a:r>
            <a:endParaRPr/>
          </a:p>
        </p:txBody>
      </p:sp>
      <p:sp>
        <p:nvSpPr>
          <p:cNvPr id="129" name="Google Shape;12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MAP 153 mmHg hạ 25% là còn 115 mmHg</a:t>
            </a:r>
            <a:endParaRPr/>
          </a:p>
        </p:txBody>
      </p:sp>
      <p:sp>
        <p:nvSpPr>
          <p:cNvPr id="136" name="Google Shape;13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150000"/>
              </a:lnSpc>
              <a:spcBef>
                <a:spcPts val="1000"/>
              </a:spcBef>
              <a:spcAft>
                <a:spcPts val="0"/>
              </a:spcAft>
              <a:buClr>
                <a:schemeClr val="dk1"/>
              </a:buClr>
              <a:buSzPts val="2400"/>
              <a:buNone/>
              <a:defRPr sz="2400"/>
            </a:lvl1pPr>
            <a:lvl2pPr lvl="1" algn="ctr">
              <a:lnSpc>
                <a:spcPct val="150000"/>
              </a:lnSpc>
              <a:spcBef>
                <a:spcPts val="500"/>
              </a:spcBef>
              <a:spcAft>
                <a:spcPts val="0"/>
              </a:spcAft>
              <a:buClr>
                <a:schemeClr val="dk1"/>
              </a:buClr>
              <a:buSzPts val="2000"/>
              <a:buNone/>
              <a:defRPr sz="2000"/>
            </a:lvl2pPr>
            <a:lvl3pPr lvl="2" algn="ctr">
              <a:lnSpc>
                <a:spcPct val="150000"/>
              </a:lnSpc>
              <a:spcBef>
                <a:spcPts val="500"/>
              </a:spcBef>
              <a:spcAft>
                <a:spcPts val="0"/>
              </a:spcAft>
              <a:buClr>
                <a:schemeClr val="dk1"/>
              </a:buClr>
              <a:buSzPts val="1800"/>
              <a:buNone/>
              <a:defRPr sz="1800"/>
            </a:lvl3pPr>
            <a:lvl4pPr lvl="3" algn="ctr">
              <a:lnSpc>
                <a:spcPct val="150000"/>
              </a:lnSpc>
              <a:spcBef>
                <a:spcPts val="500"/>
              </a:spcBef>
              <a:spcAft>
                <a:spcPts val="0"/>
              </a:spcAft>
              <a:buClr>
                <a:schemeClr val="dk1"/>
              </a:buClr>
              <a:buSzPts val="1600"/>
              <a:buNone/>
              <a:defRPr sz="1600"/>
            </a:lvl4pPr>
            <a:lvl5pPr lvl="4" algn="ctr">
              <a:lnSpc>
                <a:spcPct val="15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7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8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8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71"/>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C00000"/>
              </a:buClr>
              <a:buSzPts val="4000"/>
              <a:buFont typeface="Arial"/>
              <a:buNone/>
              <a:defRPr sz="4000">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71"/>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7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888888"/>
              </a:buClr>
              <a:buSzPts val="2400"/>
              <a:buNone/>
              <a:defRPr sz="2400">
                <a:solidFill>
                  <a:srgbClr val="888888"/>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7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7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50000"/>
              </a:lnSpc>
              <a:spcBef>
                <a:spcPts val="1000"/>
              </a:spcBef>
              <a:spcAft>
                <a:spcPts val="0"/>
              </a:spcAft>
              <a:buClr>
                <a:schemeClr val="dk1"/>
              </a:buClr>
              <a:buSzPts val="2400"/>
              <a:buNone/>
              <a:defRPr b="1" sz="2400"/>
            </a:lvl1pPr>
            <a:lvl2pPr indent="-228600" lvl="1" marL="914400" algn="l">
              <a:lnSpc>
                <a:spcPct val="150000"/>
              </a:lnSpc>
              <a:spcBef>
                <a:spcPts val="500"/>
              </a:spcBef>
              <a:spcAft>
                <a:spcPts val="0"/>
              </a:spcAft>
              <a:buClr>
                <a:schemeClr val="dk1"/>
              </a:buClr>
              <a:buSzPts val="2000"/>
              <a:buNone/>
              <a:defRPr b="1" sz="2000"/>
            </a:lvl2pPr>
            <a:lvl3pPr indent="-228600" lvl="2" marL="1371600" algn="l">
              <a:lnSpc>
                <a:spcPct val="150000"/>
              </a:lnSpc>
              <a:spcBef>
                <a:spcPts val="500"/>
              </a:spcBef>
              <a:spcAft>
                <a:spcPts val="0"/>
              </a:spcAft>
              <a:buClr>
                <a:schemeClr val="dk1"/>
              </a:buClr>
              <a:buSzPts val="1800"/>
              <a:buNone/>
              <a:defRPr b="1" sz="1800"/>
            </a:lvl3pPr>
            <a:lvl4pPr indent="-228600" lvl="3" marL="1828800" algn="l">
              <a:lnSpc>
                <a:spcPct val="150000"/>
              </a:lnSpc>
              <a:spcBef>
                <a:spcPts val="500"/>
              </a:spcBef>
              <a:spcAft>
                <a:spcPts val="0"/>
              </a:spcAft>
              <a:buClr>
                <a:schemeClr val="dk1"/>
              </a:buClr>
              <a:buSzPts val="1600"/>
              <a:buNone/>
              <a:defRPr b="1" sz="1600"/>
            </a:lvl4pPr>
            <a:lvl5pPr indent="-228600" lvl="4" marL="2286000" algn="l">
              <a:lnSpc>
                <a:spcPct val="15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50000"/>
              </a:lnSpc>
              <a:spcBef>
                <a:spcPts val="1000"/>
              </a:spcBef>
              <a:spcAft>
                <a:spcPts val="0"/>
              </a:spcAft>
              <a:buClr>
                <a:schemeClr val="dk1"/>
              </a:buClr>
              <a:buSzPts val="2400"/>
              <a:buNone/>
              <a:defRPr b="1" sz="2400"/>
            </a:lvl1pPr>
            <a:lvl2pPr indent="-228600" lvl="1" marL="914400" algn="l">
              <a:lnSpc>
                <a:spcPct val="150000"/>
              </a:lnSpc>
              <a:spcBef>
                <a:spcPts val="500"/>
              </a:spcBef>
              <a:spcAft>
                <a:spcPts val="0"/>
              </a:spcAft>
              <a:buClr>
                <a:schemeClr val="dk1"/>
              </a:buClr>
              <a:buSzPts val="2000"/>
              <a:buNone/>
              <a:defRPr b="1" sz="2000"/>
            </a:lvl2pPr>
            <a:lvl3pPr indent="-228600" lvl="2" marL="1371600" algn="l">
              <a:lnSpc>
                <a:spcPct val="150000"/>
              </a:lnSpc>
              <a:spcBef>
                <a:spcPts val="500"/>
              </a:spcBef>
              <a:spcAft>
                <a:spcPts val="0"/>
              </a:spcAft>
              <a:buClr>
                <a:schemeClr val="dk1"/>
              </a:buClr>
              <a:buSzPts val="1800"/>
              <a:buNone/>
              <a:defRPr b="1" sz="1800"/>
            </a:lvl3pPr>
            <a:lvl4pPr indent="-228600" lvl="3" marL="1828800" algn="l">
              <a:lnSpc>
                <a:spcPct val="150000"/>
              </a:lnSpc>
              <a:spcBef>
                <a:spcPts val="500"/>
              </a:spcBef>
              <a:spcAft>
                <a:spcPts val="0"/>
              </a:spcAft>
              <a:buClr>
                <a:schemeClr val="dk1"/>
              </a:buClr>
              <a:buSzPts val="1600"/>
              <a:buNone/>
              <a:defRPr b="1" sz="1600"/>
            </a:lvl4pPr>
            <a:lvl5pPr indent="-228600" lvl="4" marL="2286000" algn="l">
              <a:lnSpc>
                <a:spcPct val="15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7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7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50000"/>
              </a:lnSpc>
              <a:spcBef>
                <a:spcPts val="1000"/>
              </a:spcBef>
              <a:spcAft>
                <a:spcPts val="0"/>
              </a:spcAft>
              <a:buClr>
                <a:schemeClr val="dk1"/>
              </a:buClr>
              <a:buSzPts val="3200"/>
              <a:buChar char="•"/>
              <a:defRPr sz="3200"/>
            </a:lvl1pPr>
            <a:lvl2pPr indent="-406400" lvl="1" marL="914400" algn="l">
              <a:lnSpc>
                <a:spcPct val="150000"/>
              </a:lnSpc>
              <a:spcBef>
                <a:spcPts val="500"/>
              </a:spcBef>
              <a:spcAft>
                <a:spcPts val="0"/>
              </a:spcAft>
              <a:buClr>
                <a:schemeClr val="dk1"/>
              </a:buClr>
              <a:buSzPts val="2800"/>
              <a:buChar char="•"/>
              <a:defRPr sz="2800"/>
            </a:lvl2pPr>
            <a:lvl3pPr indent="-381000" lvl="2" marL="1371600" algn="l">
              <a:lnSpc>
                <a:spcPct val="150000"/>
              </a:lnSpc>
              <a:spcBef>
                <a:spcPts val="500"/>
              </a:spcBef>
              <a:spcAft>
                <a:spcPts val="0"/>
              </a:spcAft>
              <a:buClr>
                <a:schemeClr val="dk1"/>
              </a:buClr>
              <a:buSzPts val="2400"/>
              <a:buChar char="•"/>
              <a:defRPr sz="2400"/>
            </a:lvl3pPr>
            <a:lvl4pPr indent="-355600" lvl="3" marL="1828800" algn="l">
              <a:lnSpc>
                <a:spcPct val="150000"/>
              </a:lnSpc>
              <a:spcBef>
                <a:spcPts val="500"/>
              </a:spcBef>
              <a:spcAft>
                <a:spcPts val="0"/>
              </a:spcAft>
              <a:buClr>
                <a:schemeClr val="dk1"/>
              </a:buClr>
              <a:buSzPts val="2000"/>
              <a:buChar char="•"/>
              <a:defRPr sz="2000"/>
            </a:lvl4pPr>
            <a:lvl5pPr indent="-355600" lvl="4" marL="2286000" algn="l">
              <a:lnSpc>
                <a:spcPct val="15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7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dk1"/>
              </a:buClr>
              <a:buSzPts val="1600"/>
              <a:buNone/>
              <a:defRPr sz="1600"/>
            </a:lvl1pPr>
            <a:lvl2pPr indent="-228600" lvl="1" marL="914400" algn="l">
              <a:lnSpc>
                <a:spcPct val="150000"/>
              </a:lnSpc>
              <a:spcBef>
                <a:spcPts val="500"/>
              </a:spcBef>
              <a:spcAft>
                <a:spcPts val="0"/>
              </a:spcAft>
              <a:buClr>
                <a:schemeClr val="dk1"/>
              </a:buClr>
              <a:buSzPts val="1400"/>
              <a:buNone/>
              <a:defRPr sz="1400"/>
            </a:lvl2pPr>
            <a:lvl3pPr indent="-228600" lvl="2" marL="1371600" algn="l">
              <a:lnSpc>
                <a:spcPct val="150000"/>
              </a:lnSpc>
              <a:spcBef>
                <a:spcPts val="500"/>
              </a:spcBef>
              <a:spcAft>
                <a:spcPts val="0"/>
              </a:spcAft>
              <a:buClr>
                <a:schemeClr val="dk1"/>
              </a:buClr>
              <a:buSzPts val="1200"/>
              <a:buNone/>
              <a:defRPr sz="1200"/>
            </a:lvl3pPr>
            <a:lvl4pPr indent="-228600" lvl="3" marL="1828800" algn="l">
              <a:lnSpc>
                <a:spcPct val="150000"/>
              </a:lnSpc>
              <a:spcBef>
                <a:spcPts val="500"/>
              </a:spcBef>
              <a:spcAft>
                <a:spcPts val="0"/>
              </a:spcAft>
              <a:buClr>
                <a:schemeClr val="dk1"/>
              </a:buClr>
              <a:buSzPts val="1000"/>
              <a:buNone/>
              <a:defRPr sz="1000"/>
            </a:lvl4pPr>
            <a:lvl5pPr indent="-228600" lvl="4" marL="2286000" algn="l">
              <a:lnSpc>
                <a:spcPct val="15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7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78"/>
          <p:cNvSpPr/>
          <p:nvPr>
            <p:ph idx="2" type="pic"/>
          </p:nvPr>
        </p:nvSpPr>
        <p:spPr>
          <a:xfrm>
            <a:off x="5183188" y="987425"/>
            <a:ext cx="6172200" cy="4873625"/>
          </a:xfrm>
          <a:prstGeom prst="rect">
            <a:avLst/>
          </a:prstGeom>
          <a:noFill/>
          <a:ln>
            <a:noFill/>
          </a:ln>
        </p:spPr>
      </p:sp>
      <p:sp>
        <p:nvSpPr>
          <p:cNvPr id="70" name="Google Shape;70;p7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dk1"/>
              </a:buClr>
              <a:buSzPts val="1600"/>
              <a:buNone/>
              <a:defRPr sz="1600"/>
            </a:lvl1pPr>
            <a:lvl2pPr indent="-228600" lvl="1" marL="914400" algn="l">
              <a:lnSpc>
                <a:spcPct val="150000"/>
              </a:lnSpc>
              <a:spcBef>
                <a:spcPts val="500"/>
              </a:spcBef>
              <a:spcAft>
                <a:spcPts val="0"/>
              </a:spcAft>
              <a:buClr>
                <a:schemeClr val="dk1"/>
              </a:buClr>
              <a:buSzPts val="1400"/>
              <a:buNone/>
              <a:defRPr sz="1400"/>
            </a:lvl2pPr>
            <a:lvl3pPr indent="-228600" lvl="2" marL="1371600" algn="l">
              <a:lnSpc>
                <a:spcPct val="150000"/>
              </a:lnSpc>
              <a:spcBef>
                <a:spcPts val="500"/>
              </a:spcBef>
              <a:spcAft>
                <a:spcPts val="0"/>
              </a:spcAft>
              <a:buClr>
                <a:schemeClr val="dk1"/>
              </a:buClr>
              <a:buSzPts val="1200"/>
              <a:buNone/>
              <a:defRPr sz="1200"/>
            </a:lvl3pPr>
            <a:lvl4pPr indent="-228600" lvl="3" marL="1828800" algn="l">
              <a:lnSpc>
                <a:spcPct val="150000"/>
              </a:lnSpc>
              <a:spcBef>
                <a:spcPts val="500"/>
              </a:spcBef>
              <a:spcAft>
                <a:spcPts val="0"/>
              </a:spcAft>
              <a:buClr>
                <a:schemeClr val="dk1"/>
              </a:buClr>
              <a:buSzPts val="1000"/>
              <a:buNone/>
              <a:defRPr sz="1000"/>
            </a:lvl4pPr>
            <a:lvl5pPr indent="-228600" lvl="4" marL="2286000" algn="l">
              <a:lnSpc>
                <a:spcPct val="15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5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406400" lvl="1" marL="914400" marR="0" rtl="0" algn="l">
              <a:lnSpc>
                <a:spcPct val="15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406400" lvl="2" marL="1371600" marR="0" rtl="0" algn="l">
              <a:lnSpc>
                <a:spcPct val="15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3pPr>
            <a:lvl4pPr indent="-406400" lvl="3" marL="1828800" marR="0" rtl="0" algn="l">
              <a:lnSpc>
                <a:spcPct val="15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4pPr>
            <a:lvl5pPr indent="-406400" lvl="4" marL="2286000" marR="0" rtl="0" algn="l">
              <a:lnSpc>
                <a:spcPct val="15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69"/>
          <p:cNvPicPr preferRelativeResize="0"/>
          <p:nvPr/>
        </p:nvPicPr>
        <p:blipFill rotWithShape="1">
          <a:blip r:embed="rId1">
            <a:alphaModFix/>
          </a:blip>
          <a:srcRect b="0" l="0" r="0" t="0"/>
          <a:stretch/>
        </p:blipFill>
        <p:spPr>
          <a:xfrm>
            <a:off x="10940143" y="0"/>
            <a:ext cx="1168399" cy="1168399"/>
          </a:xfrm>
          <a:prstGeom prst="rect">
            <a:avLst/>
          </a:prstGeom>
          <a:noFill/>
          <a:ln>
            <a:noFill/>
          </a:ln>
        </p:spPr>
      </p:pic>
      <p:sp>
        <p:nvSpPr>
          <p:cNvPr id="16" name="Google Shape;16;p69"/>
          <p:cNvSpPr/>
          <p:nvPr/>
        </p:nvSpPr>
        <p:spPr>
          <a:xfrm>
            <a:off x="0" y="0"/>
            <a:ext cx="664029" cy="6858000"/>
          </a:xfrm>
          <a:prstGeom prst="rect">
            <a:avLst/>
          </a:prstGeom>
          <a:gradFill>
            <a:gsLst>
              <a:gs pos="0">
                <a:srgbClr val="FFFFFF"/>
              </a:gs>
              <a:gs pos="35000">
                <a:srgbClr val="FFFFFF"/>
              </a:gs>
              <a:gs pos="100000">
                <a:srgbClr val="4472C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ctrTitle"/>
          </p:nvPr>
        </p:nvSpPr>
        <p:spPr>
          <a:xfrm>
            <a:off x="1448657" y="1122363"/>
            <a:ext cx="9832368"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6000"/>
              <a:buFont typeface="Arial"/>
              <a:buNone/>
            </a:pPr>
            <a:r>
              <a:rPr lang="en-US">
                <a:solidFill>
                  <a:srgbClr val="FF0000"/>
                </a:solidFill>
              </a:rPr>
              <a:t>TRƯỜNG HỢP LÂM SÀNG</a:t>
            </a:r>
            <a:br>
              <a:rPr lang="en-US">
                <a:solidFill>
                  <a:srgbClr val="FF0000"/>
                </a:solidFill>
              </a:rPr>
            </a:br>
            <a:r>
              <a:rPr lang="en-US" sz="3800">
                <a:solidFill>
                  <a:srgbClr val="FF0000"/>
                </a:solidFill>
              </a:rPr>
              <a:t>Đối tượng : Y6</a:t>
            </a:r>
            <a:endParaRPr sz="3800">
              <a:solidFill>
                <a:srgbClr val="FF0000"/>
              </a:solidFill>
            </a:endParaRPr>
          </a:p>
        </p:txBody>
      </p:sp>
      <p:sp>
        <p:nvSpPr>
          <p:cNvPr id="92" name="Google Shape;92;p1"/>
          <p:cNvSpPr txBox="1"/>
          <p:nvPr>
            <p:ph idx="1" type="subTitle"/>
          </p:nvPr>
        </p:nvSpPr>
        <p:spPr>
          <a:xfrm>
            <a:off x="1524000" y="4417175"/>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002060"/>
              </a:buClr>
              <a:buSzPts val="3200"/>
              <a:buNone/>
            </a:pPr>
            <a:r>
              <a:rPr lang="en-US" sz="3200">
                <a:solidFill>
                  <a:srgbClr val="002060"/>
                </a:solidFill>
              </a:rPr>
              <a:t>ThS.BS. Nguyễn Trường Duy</a:t>
            </a:r>
            <a:endParaRPr/>
          </a:p>
          <a:p>
            <a:pPr indent="0" lvl="0" marL="0" rtl="0" algn="ctr">
              <a:lnSpc>
                <a:spcPct val="100000"/>
              </a:lnSpc>
              <a:spcBef>
                <a:spcPts val="1000"/>
              </a:spcBef>
              <a:spcAft>
                <a:spcPts val="0"/>
              </a:spcAft>
              <a:buClr>
                <a:srgbClr val="002060"/>
              </a:buClr>
              <a:buSzPts val="2200"/>
              <a:buNone/>
            </a:pPr>
            <a:r>
              <a:rPr lang="en-US" sz="2200">
                <a:solidFill>
                  <a:srgbClr val="002060"/>
                </a:solidFill>
              </a:rPr>
              <a:t>Bộ Môn Nội – Đại Học Y Dược</a:t>
            </a:r>
            <a:endParaRPr/>
          </a:p>
          <a:p>
            <a:pPr indent="0" lvl="0" marL="0" rtl="0" algn="ctr">
              <a:lnSpc>
                <a:spcPct val="100000"/>
              </a:lnSpc>
              <a:spcBef>
                <a:spcPts val="1000"/>
              </a:spcBef>
              <a:spcAft>
                <a:spcPts val="0"/>
              </a:spcAft>
              <a:buClr>
                <a:srgbClr val="002060"/>
              </a:buClr>
              <a:buSzPts val="2200"/>
              <a:buNone/>
            </a:pPr>
            <a:r>
              <a:rPr lang="en-US" sz="2200">
                <a:solidFill>
                  <a:srgbClr val="002060"/>
                </a:solidFill>
              </a:rPr>
              <a:t>Trung Tâm Tim Mạch – BV. Chợ Rẫ</a:t>
            </a:r>
            <a:r>
              <a:rPr lang="en-US">
                <a:solidFill>
                  <a:srgbClr val="002060"/>
                </a:solidFill>
              </a:rPr>
              <a:t>y</a:t>
            </a:r>
            <a:endParaRPr/>
          </a:p>
        </p:txBody>
      </p:sp>
      <p:sp>
        <p:nvSpPr>
          <p:cNvPr id="93" name="Google Shape;93;p1"/>
          <p:cNvSpPr txBox="1"/>
          <p:nvPr/>
        </p:nvSpPr>
        <p:spPr>
          <a:xfrm>
            <a:off x="8404965" y="3509963"/>
            <a:ext cx="2680570" cy="646331"/>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chemeClr val="dk1"/>
                </a:solidFill>
                <a:latin typeface="Cambria"/>
                <a:ea typeface="Cambria"/>
                <a:cs typeface="Cambria"/>
                <a:sym typeface="Cambria"/>
              </a:rPr>
              <a:t>Noted by Khue Le</a:t>
            </a:r>
            <a:endParaRPr/>
          </a:p>
          <a:p>
            <a:pPr indent="0" lvl="0" marL="0" marR="0" rtl="0" algn="l">
              <a:spcBef>
                <a:spcPts val="0"/>
              </a:spcBef>
              <a:spcAft>
                <a:spcPts val="0"/>
              </a:spcAft>
              <a:buNone/>
            </a:pPr>
            <a:r>
              <a:rPr i="1" lang="en-US" sz="1800">
                <a:solidFill>
                  <a:schemeClr val="dk1"/>
                </a:solidFill>
                <a:latin typeface="Cambria"/>
                <a:ea typeface="Cambria"/>
                <a:cs typeface="Cambria"/>
                <a:sym typeface="Cambria"/>
              </a:rPr>
              <a:t>Nhớ mở phần “Notes” nha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0"/>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TẠI CẤP CỨU</a:t>
            </a:r>
            <a:endParaRPr/>
          </a:p>
        </p:txBody>
      </p:sp>
      <p:pic>
        <p:nvPicPr>
          <p:cNvPr id="152" name="Google Shape;152;p10"/>
          <p:cNvPicPr preferRelativeResize="0"/>
          <p:nvPr>
            <p:ph idx="1" type="body"/>
          </p:nvPr>
        </p:nvPicPr>
        <p:blipFill rotWithShape="1">
          <a:blip r:embed="rId3">
            <a:alphaModFix/>
          </a:blip>
          <a:srcRect b="0" l="0" r="0" t="0"/>
          <a:stretch/>
        </p:blipFill>
        <p:spPr>
          <a:xfrm>
            <a:off x="1290950" y="1028700"/>
            <a:ext cx="10062850" cy="55293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Tiền căn</a:t>
            </a:r>
            <a:endParaRPr/>
          </a:p>
        </p:txBody>
      </p:sp>
      <p:sp>
        <p:nvSpPr>
          <p:cNvPr id="158" name="Google Shape;158;p11"/>
          <p:cNvSpPr txBox="1"/>
          <p:nvPr>
            <p:ph idx="1" type="body"/>
          </p:nvPr>
        </p:nvSpPr>
        <p:spPr>
          <a:xfrm>
            <a:off x="729465" y="1533525"/>
            <a:ext cx="11332395" cy="5245100"/>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50000"/>
              </a:lnSpc>
              <a:spcBef>
                <a:spcPts val="0"/>
              </a:spcBef>
              <a:spcAft>
                <a:spcPts val="0"/>
              </a:spcAft>
              <a:buClr>
                <a:schemeClr val="dk1"/>
              </a:buClr>
              <a:buSzPct val="100000"/>
              <a:buChar char="•"/>
            </a:pPr>
            <a:r>
              <a:rPr lang="en-US" sz="2600"/>
              <a:t>1 năm trước: THA/KSK định kỳ, HA = 160/90 mmHg, điều trị với Amlodipin 5mg 1v/ngày. Ngưng thuốc 2 tháng nay. HA tại nhà = 160/90 mmHg</a:t>
            </a:r>
            <a:endParaRPr/>
          </a:p>
          <a:p>
            <a:pPr indent="-228600" lvl="0" marL="228600" rtl="0" algn="l">
              <a:lnSpc>
                <a:spcPct val="150000"/>
              </a:lnSpc>
              <a:spcBef>
                <a:spcPts val="1000"/>
              </a:spcBef>
              <a:spcAft>
                <a:spcPts val="0"/>
              </a:spcAft>
              <a:buClr>
                <a:schemeClr val="dk1"/>
              </a:buClr>
              <a:buSzPct val="100000"/>
              <a:buChar char="•"/>
            </a:pPr>
            <a:r>
              <a:rPr lang="en-US" sz="2600"/>
              <a:t>HTL: 25 gói-năm</a:t>
            </a:r>
            <a:endParaRPr/>
          </a:p>
          <a:p>
            <a:pPr indent="-228600" lvl="0" marL="228600" rtl="0" algn="l">
              <a:lnSpc>
                <a:spcPct val="150000"/>
              </a:lnSpc>
              <a:spcBef>
                <a:spcPts val="1000"/>
              </a:spcBef>
              <a:spcAft>
                <a:spcPts val="0"/>
              </a:spcAft>
              <a:buClr>
                <a:schemeClr val="dk1"/>
              </a:buClr>
              <a:buSzPct val="100000"/>
              <a:buChar char="•"/>
            </a:pPr>
            <a:r>
              <a:rPr lang="en-US" sz="2600"/>
              <a:t>Uống rượu lượng ít, không thường xuyên</a:t>
            </a:r>
            <a:endParaRPr/>
          </a:p>
          <a:p>
            <a:pPr indent="-228600" lvl="0" marL="228600" rtl="0" algn="l">
              <a:lnSpc>
                <a:spcPct val="150000"/>
              </a:lnSpc>
              <a:spcBef>
                <a:spcPts val="1000"/>
              </a:spcBef>
              <a:spcAft>
                <a:spcPts val="0"/>
              </a:spcAft>
              <a:buClr>
                <a:schemeClr val="dk1"/>
              </a:buClr>
              <a:buSzPct val="100000"/>
              <a:buChar char="•"/>
            </a:pPr>
            <a:r>
              <a:rPr lang="en-US" sz="2600"/>
              <a:t>Ăn mặn</a:t>
            </a:r>
            <a:endParaRPr/>
          </a:p>
          <a:p>
            <a:pPr indent="-228600" lvl="0" marL="228600" rtl="0" algn="l">
              <a:lnSpc>
                <a:spcPct val="150000"/>
              </a:lnSpc>
              <a:spcBef>
                <a:spcPts val="1000"/>
              </a:spcBef>
              <a:spcAft>
                <a:spcPts val="0"/>
              </a:spcAft>
              <a:buClr>
                <a:schemeClr val="dk1"/>
              </a:buClr>
              <a:buSzPct val="100000"/>
              <a:buChar char="•"/>
            </a:pPr>
            <a:r>
              <a:rPr lang="en-US" sz="2600"/>
              <a:t>Gia đình: cha &amp; mẹ đều bị THA</a:t>
            </a:r>
            <a:endParaRPr/>
          </a:p>
          <a:p>
            <a:pPr indent="-228600" lvl="0" marL="228600" rtl="0" algn="l">
              <a:lnSpc>
                <a:spcPct val="150000"/>
              </a:lnSpc>
              <a:spcBef>
                <a:spcPts val="1000"/>
              </a:spcBef>
              <a:spcAft>
                <a:spcPts val="0"/>
              </a:spcAft>
              <a:buClr>
                <a:schemeClr val="dk1"/>
              </a:buClr>
              <a:buSzPct val="100000"/>
              <a:buChar char="•"/>
            </a:pPr>
            <a:r>
              <a:rPr lang="en-US" sz="2600"/>
              <a:t>Không ghi nhận bệnh lý khác</a:t>
            </a:r>
            <a:endParaRPr/>
          </a:p>
          <a:p>
            <a:pPr indent="-228600" lvl="0" marL="228600" rtl="0" algn="l">
              <a:lnSpc>
                <a:spcPct val="150000"/>
              </a:lnSpc>
              <a:spcBef>
                <a:spcPts val="1000"/>
              </a:spcBef>
              <a:spcAft>
                <a:spcPts val="0"/>
              </a:spcAft>
              <a:buClr>
                <a:schemeClr val="dk1"/>
              </a:buClr>
              <a:buSzPct val="100000"/>
              <a:buChar char="•"/>
            </a:pPr>
            <a:r>
              <a:rPr lang="en-US" sz="2600"/>
              <a:t>Không sử dụng thuốc gì khác</a:t>
            </a:r>
            <a:endParaRPr/>
          </a:p>
          <a:p>
            <a:pPr indent="-75882" lvl="0" marL="228600" rtl="0" algn="l">
              <a:lnSpc>
                <a:spcPct val="150000"/>
              </a:lnSpc>
              <a:spcBef>
                <a:spcPts val="1000"/>
              </a:spcBef>
              <a:spcAft>
                <a:spcPts val="0"/>
              </a:spcAft>
              <a:buClr>
                <a:schemeClr val="dk1"/>
              </a:buClr>
              <a:buSzPct val="100000"/>
              <a:buNone/>
            </a:pPr>
            <a:r>
              <a:t/>
            </a:r>
            <a:endParaRPr sz="2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2"/>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Xử trí tại cấp cứu</a:t>
            </a:r>
            <a:endParaRPr/>
          </a:p>
        </p:txBody>
      </p:sp>
      <p:sp>
        <p:nvSpPr>
          <p:cNvPr id="165" name="Google Shape;165;p12"/>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US"/>
              <a:t>Thực hiện XN căn bản</a:t>
            </a:r>
            <a:endParaRPr/>
          </a:p>
          <a:p>
            <a:pPr indent="-228600" lvl="0" marL="228600" rtl="0" algn="l">
              <a:lnSpc>
                <a:spcPct val="150000"/>
              </a:lnSpc>
              <a:spcBef>
                <a:spcPts val="1000"/>
              </a:spcBef>
              <a:spcAft>
                <a:spcPts val="0"/>
              </a:spcAft>
              <a:buClr>
                <a:schemeClr val="dk1"/>
              </a:buClr>
              <a:buSzPts val="2800"/>
              <a:buChar char="•"/>
            </a:pPr>
            <a:r>
              <a:rPr lang="en-US"/>
              <a:t>Chụp CT scan sọ não không cản quang</a:t>
            </a:r>
            <a:endParaRPr/>
          </a:p>
          <a:p>
            <a:pPr indent="-228600" lvl="0" marL="228600" rtl="0" algn="l">
              <a:lnSpc>
                <a:spcPct val="150000"/>
              </a:lnSpc>
              <a:spcBef>
                <a:spcPts val="1000"/>
              </a:spcBef>
              <a:spcAft>
                <a:spcPts val="0"/>
              </a:spcAft>
              <a:buClr>
                <a:schemeClr val="dk1"/>
              </a:buClr>
              <a:buSzPts val="2800"/>
              <a:buChar char="•"/>
            </a:pPr>
            <a:r>
              <a:rPr lang="en-US"/>
              <a:t>Mời Tai-Mũi-Họng nhét meche mũi cầm máu</a:t>
            </a:r>
            <a:endParaRPr/>
          </a:p>
          <a:p>
            <a:pPr indent="-228600" lvl="0" marL="228600" rtl="0" algn="l">
              <a:lnSpc>
                <a:spcPct val="150000"/>
              </a:lnSpc>
              <a:spcBef>
                <a:spcPts val="1000"/>
              </a:spcBef>
              <a:spcAft>
                <a:spcPts val="0"/>
              </a:spcAft>
              <a:buClr>
                <a:schemeClr val="dk1"/>
              </a:buClr>
              <a:buSzPts val="2800"/>
              <a:buChar char="•"/>
            </a:pPr>
            <a:r>
              <a:rPr lang="en-US"/>
              <a:t>Hạ áp bằng Nicardipine truyền tĩnh mạch</a:t>
            </a:r>
            <a:endParaRPr/>
          </a:p>
          <a:p>
            <a:pPr indent="-228600" lvl="0" marL="228600" rtl="0" algn="l">
              <a:lnSpc>
                <a:spcPct val="150000"/>
              </a:lnSpc>
              <a:spcBef>
                <a:spcPts val="1000"/>
              </a:spcBef>
              <a:spcAft>
                <a:spcPts val="0"/>
              </a:spcAft>
              <a:buClr>
                <a:schemeClr val="dk1"/>
              </a:buClr>
              <a:buSzPts val="2800"/>
              <a:buChar char="•"/>
            </a:pPr>
            <a:r>
              <a:rPr lang="en-US"/>
              <a:t>Sau 2h: HA = 160/100 mmHg 🡪 nhập Nội Tim Mạch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3"/>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Vấn đề 3</a:t>
            </a:r>
            <a:endParaRPr/>
          </a:p>
        </p:txBody>
      </p:sp>
      <p:sp>
        <p:nvSpPr>
          <p:cNvPr id="172" name="Google Shape;172;p13"/>
          <p:cNvSpPr txBox="1"/>
          <p:nvPr>
            <p:ph idx="1" type="body"/>
          </p:nvPr>
        </p:nvSpPr>
        <p:spPr>
          <a:xfrm>
            <a:off x="838200" y="1028700"/>
            <a:ext cx="10515600" cy="530793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50000"/>
              </a:lnSpc>
              <a:spcBef>
                <a:spcPts val="0"/>
              </a:spcBef>
              <a:spcAft>
                <a:spcPts val="0"/>
              </a:spcAft>
              <a:buClr>
                <a:schemeClr val="dk1"/>
              </a:buClr>
              <a:buSzPct val="100000"/>
              <a:buNone/>
            </a:pPr>
            <a:r>
              <a:rPr lang="en-US"/>
              <a:t>Tại khoa Nội Tim Mạch:</a:t>
            </a:r>
            <a:endParaRPr/>
          </a:p>
          <a:p>
            <a:pPr indent="-228600" lvl="0" marL="228600" rtl="0" algn="l">
              <a:lnSpc>
                <a:spcPct val="150000"/>
              </a:lnSpc>
              <a:spcBef>
                <a:spcPts val="1000"/>
              </a:spcBef>
              <a:spcAft>
                <a:spcPts val="0"/>
              </a:spcAft>
              <a:buClr>
                <a:schemeClr val="dk1"/>
              </a:buClr>
              <a:buSzPct val="100000"/>
              <a:buChar char="•"/>
            </a:pPr>
            <a:r>
              <a:rPr lang="en-US"/>
              <a:t>Cần khám và đánh giá yếu tố gì?</a:t>
            </a:r>
            <a:endParaRPr/>
          </a:p>
          <a:p>
            <a:pPr indent="-228600" lvl="0" marL="228600" rtl="0" algn="l">
              <a:lnSpc>
                <a:spcPct val="150000"/>
              </a:lnSpc>
              <a:spcBef>
                <a:spcPts val="1000"/>
              </a:spcBef>
              <a:spcAft>
                <a:spcPts val="0"/>
              </a:spcAft>
              <a:buClr>
                <a:schemeClr val="dk1"/>
              </a:buClr>
              <a:buSzPct val="100000"/>
              <a:buChar char="•"/>
            </a:pPr>
            <a:r>
              <a:rPr lang="en-US"/>
              <a:t>Hướng xử trí tiếp theo?</a:t>
            </a:r>
            <a:endParaRPr/>
          </a:p>
          <a:p>
            <a:pPr indent="-228600" lvl="0" marL="228600" rtl="0" algn="l">
              <a:lnSpc>
                <a:spcPct val="150000"/>
              </a:lnSpc>
              <a:spcBef>
                <a:spcPts val="1000"/>
              </a:spcBef>
              <a:spcAft>
                <a:spcPts val="0"/>
              </a:spcAft>
              <a:buClr>
                <a:schemeClr val="dk1"/>
              </a:buClr>
              <a:buSzPct val="100000"/>
              <a:buChar char="•"/>
            </a:pPr>
            <a:r>
              <a:rPr lang="en-US"/>
              <a:t>YTNC tim mạch trên BN:</a:t>
            </a:r>
            <a:endParaRPr/>
          </a:p>
          <a:p>
            <a:pPr indent="-228600" lvl="0" marL="228600" rtl="0" algn="l">
              <a:lnSpc>
                <a:spcPct val="150000"/>
              </a:lnSpc>
              <a:spcBef>
                <a:spcPts val="1000"/>
              </a:spcBef>
              <a:spcAft>
                <a:spcPts val="0"/>
              </a:spcAft>
              <a:buClr>
                <a:schemeClr val="dk1"/>
              </a:buClr>
              <a:buSzPct val="100000"/>
              <a:buFont typeface="Arial"/>
              <a:buChar char="-"/>
            </a:pPr>
            <a:r>
              <a:rPr lang="en-US"/>
              <a:t>Nam &gt;45 tuổi</a:t>
            </a:r>
            <a:endParaRPr/>
          </a:p>
          <a:p>
            <a:pPr indent="-228600" lvl="0" marL="228600" rtl="0" algn="l">
              <a:lnSpc>
                <a:spcPct val="150000"/>
              </a:lnSpc>
              <a:spcBef>
                <a:spcPts val="1000"/>
              </a:spcBef>
              <a:spcAft>
                <a:spcPts val="0"/>
              </a:spcAft>
              <a:buClr>
                <a:schemeClr val="dk1"/>
              </a:buClr>
              <a:buSzPct val="100000"/>
              <a:buFont typeface="Arial"/>
              <a:buChar char="-"/>
            </a:pPr>
            <a:r>
              <a:rPr lang="en-US"/>
              <a:t>HTL 25 gói.năm</a:t>
            </a:r>
            <a:endParaRPr/>
          </a:p>
          <a:p>
            <a:pPr indent="-228600" lvl="0" marL="228600" rtl="0" algn="l">
              <a:lnSpc>
                <a:spcPct val="150000"/>
              </a:lnSpc>
              <a:spcBef>
                <a:spcPts val="1000"/>
              </a:spcBef>
              <a:spcAft>
                <a:spcPts val="0"/>
              </a:spcAft>
              <a:buClr>
                <a:schemeClr val="dk1"/>
              </a:buClr>
              <a:buSzPct val="100000"/>
              <a:buFont typeface="Arial"/>
              <a:buChar char="-"/>
            </a:pPr>
            <a:r>
              <a:rPr lang="en-US"/>
              <a:t>Ăn mặn</a:t>
            </a:r>
            <a:endParaRPr/>
          </a:p>
          <a:p>
            <a:pPr indent="-228600" lvl="0" marL="228600" rtl="0" algn="l">
              <a:lnSpc>
                <a:spcPct val="150000"/>
              </a:lnSpc>
              <a:spcBef>
                <a:spcPts val="1000"/>
              </a:spcBef>
              <a:spcAft>
                <a:spcPts val="0"/>
              </a:spcAft>
              <a:buClr>
                <a:schemeClr val="dk1"/>
              </a:buClr>
              <a:buSzPct val="100000"/>
              <a:buFont typeface="Arial"/>
              <a:buChar char="-"/>
            </a:pPr>
            <a:r>
              <a:rPr lang="en-US"/>
              <a:t>THA</a:t>
            </a:r>
            <a:endParaRPr/>
          </a:p>
          <a:p>
            <a:pPr indent="-64135" lvl="0" marL="228600" rtl="0" algn="l">
              <a:lnSpc>
                <a:spcPct val="150000"/>
              </a:lnSpc>
              <a:spcBef>
                <a:spcPts val="1000"/>
              </a:spcBef>
              <a:spcAft>
                <a:spcPts val="0"/>
              </a:spcAft>
              <a:buClr>
                <a:schemeClr val="dk1"/>
              </a:buClr>
              <a:buSzPct val="100000"/>
              <a:buFont typeface="Arial"/>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4"/>
          <p:cNvSpPr txBox="1"/>
          <p:nvPr>
            <p:ph idx="1" type="body"/>
          </p:nvPr>
        </p:nvSpPr>
        <p:spPr>
          <a:xfrm>
            <a:off x="838200" y="277202"/>
            <a:ext cx="10515600" cy="376800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50000"/>
              </a:lnSpc>
              <a:spcBef>
                <a:spcPts val="0"/>
              </a:spcBef>
              <a:spcAft>
                <a:spcPts val="0"/>
              </a:spcAft>
              <a:buClr>
                <a:schemeClr val="dk1"/>
              </a:buClr>
              <a:buSzPct val="100000"/>
              <a:buChar char="•"/>
            </a:pPr>
            <a:r>
              <a:rPr lang="en-US" sz="2400"/>
              <a:t>Đánh giá sinh hiệu</a:t>
            </a:r>
            <a:endParaRPr/>
          </a:p>
          <a:p>
            <a:pPr indent="-228600" lvl="0" marL="228600" rtl="0" algn="l">
              <a:lnSpc>
                <a:spcPct val="150000"/>
              </a:lnSpc>
              <a:spcBef>
                <a:spcPts val="1000"/>
              </a:spcBef>
              <a:spcAft>
                <a:spcPts val="0"/>
              </a:spcAft>
              <a:buClr>
                <a:schemeClr val="dk1"/>
              </a:buClr>
              <a:buSzPct val="100000"/>
              <a:buChar char="•"/>
            </a:pPr>
            <a:r>
              <a:rPr lang="en-US" sz="2400"/>
              <a:t>Tình trạng chảy máu mũi của BN, bệnh nhân đã được nhét meche mũi, xem máu có thấm gạc, hoặc máu chảy vào mũi sau, hỏi bệnh nhân có nuốt nước bọt hay không, nuốt nước bọt có vị tanh =&gt; tìm nguyên nhân chảy máu mũi</a:t>
            </a:r>
            <a:endParaRPr/>
          </a:p>
          <a:p>
            <a:pPr indent="-228600" lvl="0" marL="228600" rtl="0" algn="l">
              <a:lnSpc>
                <a:spcPct val="150000"/>
              </a:lnSpc>
              <a:spcBef>
                <a:spcPts val="1000"/>
              </a:spcBef>
              <a:spcAft>
                <a:spcPts val="0"/>
              </a:spcAft>
              <a:buClr>
                <a:schemeClr val="dk1"/>
              </a:buClr>
              <a:buSzPct val="100000"/>
              <a:buChar char="•"/>
            </a:pPr>
            <a:r>
              <a:rPr lang="en-US" sz="2400"/>
              <a:t>Cơn tăng huyết áp: khám dấu hiệu gợi ý tổn thương cơ quan đích do cơn tăng huyết áp</a:t>
            </a:r>
            <a:endParaRPr/>
          </a:p>
          <a:p>
            <a:pPr indent="-228600" lvl="0" marL="228600" rtl="0" algn="l">
              <a:lnSpc>
                <a:spcPct val="150000"/>
              </a:lnSpc>
              <a:spcBef>
                <a:spcPts val="1000"/>
              </a:spcBef>
              <a:spcAft>
                <a:spcPts val="0"/>
              </a:spcAft>
              <a:buClr>
                <a:schemeClr val="dk1"/>
              </a:buClr>
              <a:buSzPct val="100000"/>
              <a:buChar char="•"/>
            </a:pPr>
            <a:r>
              <a:rPr lang="en-US" sz="2400"/>
              <a:t>Tăng huyết áp mạn: khám, tìm nguyên nhân, biến chứng của THA mạn tính</a:t>
            </a:r>
            <a:endParaRPr/>
          </a:p>
          <a:p>
            <a:pPr indent="0" lvl="0" marL="0" rtl="0" algn="l">
              <a:lnSpc>
                <a:spcPct val="150000"/>
              </a:lnSpc>
              <a:spcBef>
                <a:spcPts val="1000"/>
              </a:spcBef>
              <a:spcAft>
                <a:spcPts val="0"/>
              </a:spcAft>
              <a:buClr>
                <a:schemeClr val="dk1"/>
              </a:buClr>
              <a:buSzPct val="100000"/>
              <a:buNone/>
            </a:pPr>
            <a:r>
              <a:t/>
            </a:r>
            <a:endParaRPr/>
          </a:p>
          <a:p>
            <a:pPr indent="0" lvl="0" marL="0" rtl="0" algn="l">
              <a:lnSpc>
                <a:spcPct val="150000"/>
              </a:lnSpc>
              <a:spcBef>
                <a:spcPts val="1000"/>
              </a:spcBef>
              <a:spcAft>
                <a:spcPts val="0"/>
              </a:spcAft>
              <a:buClr>
                <a:schemeClr val="dk1"/>
              </a:buClr>
              <a:buSzPct val="100000"/>
              <a:buNone/>
            </a:pPr>
            <a:r>
              <a:t/>
            </a:r>
            <a:endParaRPr/>
          </a:p>
        </p:txBody>
      </p:sp>
      <p:pic>
        <p:nvPicPr>
          <p:cNvPr id="179" name="Google Shape;179;p14"/>
          <p:cNvPicPr preferRelativeResize="0"/>
          <p:nvPr/>
        </p:nvPicPr>
        <p:blipFill rotWithShape="1">
          <a:blip r:embed="rId3">
            <a:alphaModFix/>
          </a:blip>
          <a:srcRect b="0" l="0" r="0" t="0"/>
          <a:stretch/>
        </p:blipFill>
        <p:spPr>
          <a:xfrm>
            <a:off x="1616142" y="4045210"/>
            <a:ext cx="9174869" cy="28127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5"/>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Khám</a:t>
            </a:r>
            <a:endParaRPr/>
          </a:p>
        </p:txBody>
      </p:sp>
      <p:sp>
        <p:nvSpPr>
          <p:cNvPr id="186" name="Google Shape;186;p15"/>
          <p:cNvSpPr txBox="1"/>
          <p:nvPr>
            <p:ph idx="1" type="body"/>
          </p:nvPr>
        </p:nvSpPr>
        <p:spPr>
          <a:xfrm>
            <a:off x="838199" y="1315092"/>
            <a:ext cx="11254483" cy="534256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400"/>
              <a:buChar char="•"/>
            </a:pPr>
            <a:r>
              <a:rPr lang="en-US" sz="2400"/>
              <a:t>BN tỉnh, tiếp xúc tốt. Đang nhét meche mũi (P)</a:t>
            </a:r>
            <a:endParaRPr/>
          </a:p>
          <a:p>
            <a:pPr indent="-228600" lvl="0" marL="228600" rtl="0" algn="l">
              <a:lnSpc>
                <a:spcPct val="100000"/>
              </a:lnSpc>
              <a:spcBef>
                <a:spcPts val="1000"/>
              </a:spcBef>
              <a:spcAft>
                <a:spcPts val="0"/>
              </a:spcAft>
              <a:buClr>
                <a:schemeClr val="dk1"/>
              </a:buClr>
              <a:buSzPts val="2400"/>
              <a:buChar char="•"/>
            </a:pPr>
            <a:r>
              <a:rPr lang="en-US" sz="2400"/>
              <a:t>M: 98 lần/ph	HA = 160/100 mmHg (đang truyền Nicardipine 5mL/h)</a:t>
            </a:r>
            <a:endParaRPr/>
          </a:p>
          <a:p>
            <a:pPr indent="-228600" lvl="0" marL="228600" rtl="0" algn="l">
              <a:lnSpc>
                <a:spcPct val="100000"/>
              </a:lnSpc>
              <a:spcBef>
                <a:spcPts val="1000"/>
              </a:spcBef>
              <a:spcAft>
                <a:spcPts val="0"/>
              </a:spcAft>
              <a:buClr>
                <a:schemeClr val="dk1"/>
              </a:buClr>
              <a:buSzPts val="2400"/>
              <a:buChar char="•"/>
            </a:pPr>
            <a:r>
              <a:rPr lang="en-US" sz="2400"/>
              <a:t>Niêm hồng. Không phù. Không XHDD</a:t>
            </a:r>
            <a:endParaRPr/>
          </a:p>
          <a:p>
            <a:pPr indent="-228600" lvl="0" marL="228600" rtl="0" algn="l">
              <a:lnSpc>
                <a:spcPct val="100000"/>
              </a:lnSpc>
              <a:spcBef>
                <a:spcPts val="1000"/>
              </a:spcBef>
              <a:spcAft>
                <a:spcPts val="0"/>
              </a:spcAft>
              <a:buClr>
                <a:schemeClr val="dk1"/>
              </a:buClr>
              <a:buSzPts val="2400"/>
              <a:buChar char="•"/>
            </a:pPr>
            <a:r>
              <a:rPr lang="en-US" sz="2400"/>
              <a:t>TM cảnh không nổi</a:t>
            </a:r>
            <a:endParaRPr/>
          </a:p>
          <a:p>
            <a:pPr indent="-228600" lvl="0" marL="228600" rtl="0" algn="l">
              <a:lnSpc>
                <a:spcPct val="100000"/>
              </a:lnSpc>
              <a:spcBef>
                <a:spcPts val="1000"/>
              </a:spcBef>
              <a:spcAft>
                <a:spcPts val="0"/>
              </a:spcAft>
              <a:buClr>
                <a:schemeClr val="dk1"/>
              </a:buClr>
              <a:buSzPts val="2400"/>
              <a:buChar char="•"/>
            </a:pPr>
            <a:r>
              <a:rPr lang="en-US" sz="2400"/>
              <a:t>Tim: </a:t>
            </a:r>
            <a:endParaRPr/>
          </a:p>
          <a:p>
            <a:pPr indent="-228600" lvl="1" marL="685800" rtl="0" algn="l">
              <a:lnSpc>
                <a:spcPct val="100000"/>
              </a:lnSpc>
              <a:spcBef>
                <a:spcPts val="500"/>
              </a:spcBef>
              <a:spcAft>
                <a:spcPts val="0"/>
              </a:spcAft>
              <a:buClr>
                <a:schemeClr val="dk1"/>
              </a:buClr>
              <a:buSzPts val="2400"/>
              <a:buFont typeface="Noto Sans Symbols"/>
              <a:buChar char="✔"/>
            </a:pPr>
            <a:r>
              <a:rPr lang="en-US" sz="2400"/>
              <a:t>Mỏm tim: KLS V trung đòn (T), S # 2x2 cm2</a:t>
            </a:r>
            <a:endParaRPr/>
          </a:p>
          <a:p>
            <a:pPr indent="-228600" lvl="1" marL="685800" rtl="0" algn="l">
              <a:lnSpc>
                <a:spcPct val="100000"/>
              </a:lnSpc>
              <a:spcBef>
                <a:spcPts val="500"/>
              </a:spcBef>
              <a:spcAft>
                <a:spcPts val="0"/>
              </a:spcAft>
              <a:buClr>
                <a:schemeClr val="dk1"/>
              </a:buClr>
              <a:buSzPts val="2400"/>
              <a:buFont typeface="Noto Sans Symbols"/>
              <a:buChar char="✔"/>
            </a:pPr>
            <a:r>
              <a:rPr lang="en-US" sz="2400"/>
              <a:t>T1,T2 đều rõ. Không âm thổi. T4 (T)</a:t>
            </a:r>
            <a:endParaRPr/>
          </a:p>
          <a:p>
            <a:pPr indent="-228600" lvl="0" marL="228600" rtl="0" algn="l">
              <a:lnSpc>
                <a:spcPct val="100000"/>
              </a:lnSpc>
              <a:spcBef>
                <a:spcPts val="1000"/>
              </a:spcBef>
              <a:spcAft>
                <a:spcPts val="0"/>
              </a:spcAft>
              <a:buClr>
                <a:schemeClr val="dk1"/>
              </a:buClr>
              <a:buSzPts val="2400"/>
              <a:buChar char="•"/>
            </a:pPr>
            <a:r>
              <a:rPr lang="en-US" sz="2400"/>
              <a:t>Phổi: trong, không rales</a:t>
            </a:r>
            <a:endParaRPr/>
          </a:p>
          <a:p>
            <a:pPr indent="-228600" lvl="0" marL="228600" rtl="0" algn="l">
              <a:lnSpc>
                <a:spcPct val="100000"/>
              </a:lnSpc>
              <a:spcBef>
                <a:spcPts val="1000"/>
              </a:spcBef>
              <a:spcAft>
                <a:spcPts val="0"/>
              </a:spcAft>
              <a:buClr>
                <a:schemeClr val="dk1"/>
              </a:buClr>
              <a:buSzPts val="2400"/>
              <a:buChar char="•"/>
            </a:pPr>
            <a:r>
              <a:rPr lang="en-US" sz="2400"/>
              <a:t>Bụng mềm. Thận không sờ chạm</a:t>
            </a:r>
            <a:endParaRPr/>
          </a:p>
          <a:p>
            <a:pPr indent="-228600" lvl="0" marL="228600" rtl="0" algn="l">
              <a:lnSpc>
                <a:spcPct val="100000"/>
              </a:lnSpc>
              <a:spcBef>
                <a:spcPts val="1000"/>
              </a:spcBef>
              <a:spcAft>
                <a:spcPts val="0"/>
              </a:spcAft>
              <a:buClr>
                <a:schemeClr val="dk1"/>
              </a:buClr>
              <a:buSzPts val="2400"/>
              <a:buChar char="•"/>
            </a:pPr>
            <a:r>
              <a:rPr lang="en-US" sz="2400"/>
              <a:t>Các cơ quan khác: chưa phát hiện bất thường</a:t>
            </a:r>
            <a:endParaRPr/>
          </a:p>
          <a:p>
            <a:pPr indent="-76200" lvl="0" marL="228600" rtl="0" algn="l">
              <a:lnSpc>
                <a:spcPct val="100000"/>
              </a:lnSpc>
              <a:spcBef>
                <a:spcPts val="1000"/>
              </a:spcBef>
              <a:spcAft>
                <a:spcPts val="0"/>
              </a:spcAft>
              <a:buClr>
                <a:schemeClr val="dk1"/>
              </a:buClr>
              <a:buSzPts val="2400"/>
              <a:buNone/>
            </a:pPr>
            <a:r>
              <a:t/>
            </a:r>
            <a:endParaRPr sz="2400"/>
          </a:p>
          <a:p>
            <a:pPr indent="-76200" lvl="0" marL="228600" rtl="0" algn="l">
              <a:lnSpc>
                <a:spcPct val="100000"/>
              </a:lnSpc>
              <a:spcBef>
                <a:spcPts val="1000"/>
              </a:spcBef>
              <a:spcAft>
                <a:spcPts val="0"/>
              </a:spcAft>
              <a:buClr>
                <a:schemeClr val="dk1"/>
              </a:buClr>
              <a:buSzPts val="2400"/>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6"/>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193" name="Google Shape;193;p16"/>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194" name="Google Shape;194;p16"/>
          <p:cNvPicPr preferRelativeResize="0"/>
          <p:nvPr/>
        </p:nvPicPr>
        <p:blipFill rotWithShape="1">
          <a:blip r:embed="rId3">
            <a:alphaModFix/>
          </a:blip>
          <a:srcRect b="0" l="0" r="0" t="0"/>
          <a:stretch/>
        </p:blipFill>
        <p:spPr>
          <a:xfrm>
            <a:off x="21139" y="0"/>
            <a:ext cx="12149722"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17"/>
          <p:cNvPicPr preferRelativeResize="0"/>
          <p:nvPr/>
        </p:nvPicPr>
        <p:blipFill rotWithShape="1">
          <a:blip r:embed="rId3">
            <a:alphaModFix/>
          </a:blip>
          <a:srcRect b="0" l="0" r="0" t="0"/>
          <a:stretch/>
        </p:blipFill>
        <p:spPr>
          <a:xfrm>
            <a:off x="651702" y="1871445"/>
            <a:ext cx="10888595" cy="31151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8"/>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206" name="Google Shape;206;p18"/>
          <p:cNvPicPr preferRelativeResize="0"/>
          <p:nvPr/>
        </p:nvPicPr>
        <p:blipFill rotWithShape="1">
          <a:blip r:embed="rId3">
            <a:alphaModFix/>
          </a:blip>
          <a:srcRect b="0" l="0" r="0" t="0"/>
          <a:stretch/>
        </p:blipFill>
        <p:spPr>
          <a:xfrm>
            <a:off x="637413" y="485364"/>
            <a:ext cx="10917174" cy="58872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19"/>
          <p:cNvPicPr preferRelativeResize="0"/>
          <p:nvPr/>
        </p:nvPicPr>
        <p:blipFill rotWithShape="1">
          <a:blip r:embed="rId3">
            <a:alphaModFix/>
          </a:blip>
          <a:srcRect b="0" l="0" r="0" t="0"/>
          <a:stretch/>
        </p:blipFill>
        <p:spPr>
          <a:xfrm>
            <a:off x="1467853" y="0"/>
            <a:ext cx="9256294"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Thông tin bệnh nhân</a:t>
            </a:r>
            <a:endParaRPr/>
          </a:p>
        </p:txBody>
      </p:sp>
      <p:sp>
        <p:nvSpPr>
          <p:cNvPr id="99" name="Google Shape;99;p2"/>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US"/>
              <a:t>Trần Văn B.		Nam		1960 (51 tuổi)</a:t>
            </a:r>
            <a:endParaRPr/>
          </a:p>
          <a:p>
            <a:pPr indent="-228600" lvl="0" marL="228600" rtl="0" algn="l">
              <a:lnSpc>
                <a:spcPct val="150000"/>
              </a:lnSpc>
              <a:spcBef>
                <a:spcPts val="1000"/>
              </a:spcBef>
              <a:spcAft>
                <a:spcPts val="0"/>
              </a:spcAft>
              <a:buClr>
                <a:schemeClr val="dk1"/>
              </a:buClr>
              <a:buSzPts val="2800"/>
              <a:buChar char="•"/>
            </a:pPr>
            <a:r>
              <a:rPr lang="en-US"/>
              <a:t>Nghề nghiệp: công nhân</a:t>
            </a:r>
            <a:endParaRPr/>
          </a:p>
          <a:p>
            <a:pPr indent="-228600" lvl="0" marL="228600" rtl="0" algn="l">
              <a:lnSpc>
                <a:spcPct val="150000"/>
              </a:lnSpc>
              <a:spcBef>
                <a:spcPts val="1000"/>
              </a:spcBef>
              <a:spcAft>
                <a:spcPts val="0"/>
              </a:spcAft>
              <a:buClr>
                <a:schemeClr val="dk1"/>
              </a:buClr>
              <a:buSzPts val="2800"/>
              <a:buChar char="•"/>
            </a:pPr>
            <a:r>
              <a:rPr lang="en-US"/>
              <a:t>Ngày nhập viện: 5/11/2021</a:t>
            </a:r>
            <a:endParaRPr/>
          </a:p>
          <a:p>
            <a:pPr indent="-228600" lvl="0" marL="228600" rtl="0" algn="l">
              <a:lnSpc>
                <a:spcPct val="150000"/>
              </a:lnSpc>
              <a:spcBef>
                <a:spcPts val="1000"/>
              </a:spcBef>
              <a:spcAft>
                <a:spcPts val="0"/>
              </a:spcAft>
              <a:buClr>
                <a:schemeClr val="dk1"/>
              </a:buClr>
              <a:buSzPts val="2800"/>
              <a:buChar char="•"/>
            </a:pPr>
            <a:r>
              <a:rPr lang="en-US"/>
              <a:t>Lý do nhập viện: chảy máu mũi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0"/>
          <p:cNvPicPr preferRelativeResize="0"/>
          <p:nvPr/>
        </p:nvPicPr>
        <p:blipFill rotWithShape="1">
          <a:blip r:embed="rId3">
            <a:alphaModFix/>
          </a:blip>
          <a:srcRect b="0" l="0" r="0" t="0"/>
          <a:stretch/>
        </p:blipFill>
        <p:spPr>
          <a:xfrm>
            <a:off x="1151659" y="0"/>
            <a:ext cx="9888682"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1"/>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223" name="Google Shape;223;p21"/>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224" name="Google Shape;224;p21"/>
          <p:cNvPicPr preferRelativeResize="0"/>
          <p:nvPr/>
        </p:nvPicPr>
        <p:blipFill rotWithShape="1">
          <a:blip r:embed="rId3">
            <a:alphaModFix/>
          </a:blip>
          <a:srcRect b="0" l="0" r="0" t="0"/>
          <a:stretch/>
        </p:blipFill>
        <p:spPr>
          <a:xfrm>
            <a:off x="594544" y="32863"/>
            <a:ext cx="11002911" cy="67922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2"/>
          <p:cNvPicPr preferRelativeResize="0"/>
          <p:nvPr/>
        </p:nvPicPr>
        <p:blipFill rotWithShape="1">
          <a:blip r:embed="rId3">
            <a:alphaModFix/>
          </a:blip>
          <a:srcRect b="0" l="0" r="0" t="0"/>
          <a:stretch/>
        </p:blipFill>
        <p:spPr>
          <a:xfrm>
            <a:off x="723150" y="1709497"/>
            <a:ext cx="10745700" cy="34390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3"/>
          <p:cNvPicPr preferRelativeResize="0"/>
          <p:nvPr>
            <p:ph idx="1" type="body"/>
          </p:nvPr>
        </p:nvPicPr>
        <p:blipFill rotWithShape="1">
          <a:blip r:embed="rId3">
            <a:alphaModFix/>
          </a:blip>
          <a:srcRect b="0" l="0" r="0" t="0"/>
          <a:stretch/>
        </p:blipFill>
        <p:spPr>
          <a:xfrm>
            <a:off x="962403" y="729218"/>
            <a:ext cx="10387901" cy="53995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4"/>
          <p:cNvPicPr preferRelativeResize="0"/>
          <p:nvPr/>
        </p:nvPicPr>
        <p:blipFill rotWithShape="1">
          <a:blip r:embed="rId3">
            <a:alphaModFix/>
          </a:blip>
          <a:srcRect b="0" l="0" r="0" t="0"/>
          <a:stretch/>
        </p:blipFill>
        <p:spPr>
          <a:xfrm>
            <a:off x="1167072" y="0"/>
            <a:ext cx="9857855"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5"/>
          <p:cNvPicPr preferRelativeResize="0"/>
          <p:nvPr/>
        </p:nvPicPr>
        <p:blipFill rotWithShape="1">
          <a:blip r:embed="rId3">
            <a:alphaModFix/>
          </a:blip>
          <a:srcRect b="0" l="0" r="0" t="0"/>
          <a:stretch/>
        </p:blipFill>
        <p:spPr>
          <a:xfrm>
            <a:off x="475465" y="699706"/>
            <a:ext cx="11241069" cy="54585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6"/>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252" name="Google Shape;252;p26"/>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253" name="Google Shape;253;p26"/>
          <p:cNvPicPr preferRelativeResize="0"/>
          <p:nvPr/>
        </p:nvPicPr>
        <p:blipFill rotWithShape="1">
          <a:blip r:embed="rId3">
            <a:alphaModFix/>
          </a:blip>
          <a:srcRect b="0" l="0" r="0" t="0"/>
          <a:stretch/>
        </p:blipFill>
        <p:spPr>
          <a:xfrm>
            <a:off x="665992" y="209100"/>
            <a:ext cx="10860016" cy="64397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7"/>
          <p:cNvPicPr preferRelativeResize="0"/>
          <p:nvPr/>
        </p:nvPicPr>
        <p:blipFill rotWithShape="1">
          <a:blip r:embed="rId3">
            <a:alphaModFix/>
          </a:blip>
          <a:srcRect b="0" l="0" r="0" t="0"/>
          <a:stretch/>
        </p:blipFill>
        <p:spPr>
          <a:xfrm>
            <a:off x="665992" y="809259"/>
            <a:ext cx="10860016" cy="523948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264" name="Google Shape;264;p28"/>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265" name="Google Shape;265;p28"/>
          <p:cNvPicPr preferRelativeResize="0"/>
          <p:nvPr/>
        </p:nvPicPr>
        <p:blipFill rotWithShape="1">
          <a:blip r:embed="rId3">
            <a:alphaModFix/>
          </a:blip>
          <a:srcRect b="0" l="0" r="0" t="0"/>
          <a:stretch/>
        </p:blipFill>
        <p:spPr>
          <a:xfrm>
            <a:off x="731053" y="0"/>
            <a:ext cx="10729894"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Cận lâm sàng</a:t>
            </a:r>
            <a:endParaRPr/>
          </a:p>
        </p:txBody>
      </p:sp>
      <p:sp>
        <p:nvSpPr>
          <p:cNvPr id="272" name="Google Shape;272;p29"/>
          <p:cNvSpPr txBox="1"/>
          <p:nvPr>
            <p:ph idx="1" type="body"/>
          </p:nvPr>
        </p:nvSpPr>
        <p:spPr>
          <a:xfrm>
            <a:off x="745730" y="1825625"/>
            <a:ext cx="5181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600"/>
              <a:buChar char="•"/>
            </a:pPr>
            <a:r>
              <a:rPr lang="en-US" sz="2600"/>
              <a:t>Hb. = 152 g/L</a:t>
            </a:r>
            <a:endParaRPr/>
          </a:p>
          <a:p>
            <a:pPr indent="-228600" lvl="0" marL="228600" rtl="0" algn="l">
              <a:lnSpc>
                <a:spcPct val="100000"/>
              </a:lnSpc>
              <a:spcBef>
                <a:spcPts val="600"/>
              </a:spcBef>
              <a:spcAft>
                <a:spcPts val="0"/>
              </a:spcAft>
              <a:buClr>
                <a:schemeClr val="dk1"/>
              </a:buClr>
              <a:buSzPts val="2600"/>
              <a:buChar char="•"/>
            </a:pPr>
            <a:r>
              <a:rPr lang="en-US" sz="2600"/>
              <a:t>ALT = 24 U/L</a:t>
            </a:r>
            <a:endParaRPr/>
          </a:p>
          <a:p>
            <a:pPr indent="-228600" lvl="0" marL="228600" rtl="0" algn="l">
              <a:lnSpc>
                <a:spcPct val="100000"/>
              </a:lnSpc>
              <a:spcBef>
                <a:spcPts val="600"/>
              </a:spcBef>
              <a:spcAft>
                <a:spcPts val="0"/>
              </a:spcAft>
              <a:buClr>
                <a:schemeClr val="dk1"/>
              </a:buClr>
              <a:buSzPts val="2600"/>
              <a:buChar char="•"/>
            </a:pPr>
            <a:r>
              <a:rPr lang="en-US" sz="2600"/>
              <a:t>Glucose = 101 mg/dL</a:t>
            </a:r>
            <a:endParaRPr/>
          </a:p>
          <a:p>
            <a:pPr indent="-228600" lvl="0" marL="228600" rtl="0" algn="l">
              <a:lnSpc>
                <a:spcPct val="100000"/>
              </a:lnSpc>
              <a:spcBef>
                <a:spcPts val="600"/>
              </a:spcBef>
              <a:spcAft>
                <a:spcPts val="0"/>
              </a:spcAft>
              <a:buClr>
                <a:schemeClr val="dk1"/>
              </a:buClr>
              <a:buSzPts val="2600"/>
              <a:buChar char="•"/>
            </a:pPr>
            <a:r>
              <a:rPr lang="en-US" sz="2600"/>
              <a:t>HbA1c = 6.1%</a:t>
            </a:r>
            <a:endParaRPr/>
          </a:p>
          <a:p>
            <a:pPr indent="-228600" lvl="0" marL="228600" rtl="0" algn="l">
              <a:lnSpc>
                <a:spcPct val="100000"/>
              </a:lnSpc>
              <a:spcBef>
                <a:spcPts val="600"/>
              </a:spcBef>
              <a:spcAft>
                <a:spcPts val="0"/>
              </a:spcAft>
              <a:buClr>
                <a:schemeClr val="dk1"/>
              </a:buClr>
              <a:buSzPts val="2600"/>
              <a:buChar char="•"/>
            </a:pPr>
            <a:r>
              <a:rPr lang="en-US" sz="2600"/>
              <a:t>HDL-C = 42</a:t>
            </a:r>
            <a:endParaRPr/>
          </a:p>
          <a:p>
            <a:pPr indent="-228600" lvl="0" marL="228600" rtl="0" algn="l">
              <a:lnSpc>
                <a:spcPct val="100000"/>
              </a:lnSpc>
              <a:spcBef>
                <a:spcPts val="600"/>
              </a:spcBef>
              <a:spcAft>
                <a:spcPts val="0"/>
              </a:spcAft>
              <a:buClr>
                <a:schemeClr val="dk1"/>
              </a:buClr>
              <a:buSzPts val="2600"/>
              <a:buChar char="•"/>
            </a:pPr>
            <a:r>
              <a:rPr lang="en-US" sz="2600"/>
              <a:t>LDL-C = 182 mg/dL</a:t>
            </a:r>
            <a:endParaRPr/>
          </a:p>
          <a:p>
            <a:pPr indent="-228600" lvl="0" marL="228600" rtl="0" algn="l">
              <a:lnSpc>
                <a:spcPct val="100000"/>
              </a:lnSpc>
              <a:spcBef>
                <a:spcPts val="600"/>
              </a:spcBef>
              <a:spcAft>
                <a:spcPts val="0"/>
              </a:spcAft>
              <a:buClr>
                <a:schemeClr val="dk1"/>
              </a:buClr>
              <a:buSzPts val="2600"/>
              <a:buChar char="•"/>
            </a:pPr>
            <a:r>
              <a:rPr lang="en-US" sz="2600"/>
              <a:t>Triglyceride = 234 mg/dL</a:t>
            </a:r>
            <a:endParaRPr/>
          </a:p>
          <a:p>
            <a:pPr indent="-228600" lvl="0" marL="228600" rtl="0" algn="l">
              <a:lnSpc>
                <a:spcPct val="100000"/>
              </a:lnSpc>
              <a:spcBef>
                <a:spcPts val="600"/>
              </a:spcBef>
              <a:spcAft>
                <a:spcPts val="0"/>
              </a:spcAft>
              <a:buClr>
                <a:schemeClr val="dk1"/>
              </a:buClr>
              <a:buSzPts val="2600"/>
              <a:buChar char="•"/>
            </a:pPr>
            <a:r>
              <a:rPr lang="en-US" sz="2600"/>
              <a:t>Non-HDL = 228 mg/dL</a:t>
            </a:r>
            <a:endParaRPr/>
          </a:p>
          <a:p>
            <a:pPr indent="-228600" lvl="0" marL="228600" rtl="0" algn="l">
              <a:lnSpc>
                <a:spcPct val="100000"/>
              </a:lnSpc>
              <a:spcBef>
                <a:spcPts val="600"/>
              </a:spcBef>
              <a:spcAft>
                <a:spcPts val="0"/>
              </a:spcAft>
              <a:buClr>
                <a:schemeClr val="dk1"/>
              </a:buClr>
              <a:buSzPts val="2600"/>
              <a:buChar char="•"/>
            </a:pPr>
            <a:r>
              <a:rPr lang="en-US" sz="2600"/>
              <a:t>Uric acid: 6.9 mg/dL</a:t>
            </a:r>
            <a:endParaRPr/>
          </a:p>
          <a:p>
            <a:pPr indent="-63500" lvl="0" marL="228600" rtl="0" algn="l">
              <a:lnSpc>
                <a:spcPct val="100000"/>
              </a:lnSpc>
              <a:spcBef>
                <a:spcPts val="600"/>
              </a:spcBef>
              <a:spcAft>
                <a:spcPts val="0"/>
              </a:spcAft>
              <a:buClr>
                <a:schemeClr val="dk1"/>
              </a:buClr>
              <a:buSzPts val="2600"/>
              <a:buNone/>
            </a:pPr>
            <a:r>
              <a:t/>
            </a:r>
            <a:endParaRPr sz="2600"/>
          </a:p>
        </p:txBody>
      </p:sp>
      <p:sp>
        <p:nvSpPr>
          <p:cNvPr id="273" name="Google Shape;273;p29"/>
          <p:cNvSpPr txBox="1"/>
          <p:nvPr/>
        </p:nvSpPr>
        <p:spPr>
          <a:xfrm>
            <a:off x="6891383"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BUN = 21 mg/dL</a:t>
            </a:r>
            <a:endParaRPr/>
          </a:p>
          <a:p>
            <a:pPr indent="-228600" lvl="0" marL="228600" marR="0" rtl="0" algn="l">
              <a:lnSpc>
                <a:spcPct val="100000"/>
              </a:lnSpc>
              <a:spcBef>
                <a:spcPts val="600"/>
              </a:spcBef>
              <a:spcAft>
                <a:spcPts val="0"/>
              </a:spcAft>
              <a:buClr>
                <a:schemeClr val="dk1"/>
              </a:buClr>
              <a:buSzPts val="2600"/>
              <a:buFont typeface="Arial"/>
              <a:buChar char="•"/>
            </a:pPr>
            <a:r>
              <a:rPr lang="en-US" sz="2600">
                <a:solidFill>
                  <a:schemeClr val="dk1"/>
                </a:solidFill>
                <a:latin typeface="Arial"/>
                <a:ea typeface="Arial"/>
                <a:cs typeface="Arial"/>
                <a:sym typeface="Arial"/>
              </a:rPr>
              <a:t>Creatinin = 0.91 mg/dL</a:t>
            </a:r>
            <a:endParaRPr/>
          </a:p>
          <a:p>
            <a:pPr indent="-228600" lvl="0" marL="228600" marR="0" rtl="0" algn="l">
              <a:lnSpc>
                <a:spcPct val="100000"/>
              </a:lnSpc>
              <a:spcBef>
                <a:spcPts val="600"/>
              </a:spcBef>
              <a:spcAft>
                <a:spcPts val="0"/>
              </a:spcAft>
              <a:buClr>
                <a:schemeClr val="dk1"/>
              </a:buClr>
              <a:buSzPts val="2600"/>
              <a:buFont typeface="Arial"/>
              <a:buChar char="•"/>
            </a:pPr>
            <a:r>
              <a:rPr lang="en-US" sz="2600">
                <a:solidFill>
                  <a:schemeClr val="dk1"/>
                </a:solidFill>
                <a:latin typeface="Arial"/>
                <a:ea typeface="Arial"/>
                <a:cs typeface="Arial"/>
                <a:sym typeface="Arial"/>
              </a:rPr>
              <a:t>eGFR = 88.6 mL/min/1.73m</a:t>
            </a:r>
            <a:r>
              <a:rPr baseline="30000" lang="en-US" sz="2600">
                <a:solidFill>
                  <a:schemeClr val="dk1"/>
                </a:solidFill>
                <a:latin typeface="Arial"/>
                <a:ea typeface="Arial"/>
                <a:cs typeface="Arial"/>
                <a:sym typeface="Arial"/>
              </a:rPr>
              <a:t>2</a:t>
            </a:r>
            <a:endParaRPr/>
          </a:p>
          <a:p>
            <a:pPr indent="0" lvl="0" marL="0" marR="0" rtl="0" algn="l">
              <a:lnSpc>
                <a:spcPct val="100000"/>
              </a:lnSpc>
              <a:spcBef>
                <a:spcPts val="600"/>
              </a:spcBef>
              <a:spcAft>
                <a:spcPts val="0"/>
              </a:spcAft>
              <a:buClr>
                <a:schemeClr val="dk1"/>
              </a:buClr>
              <a:buSzPts val="2600"/>
              <a:buFont typeface="Arial"/>
              <a:buNone/>
            </a:pPr>
            <a:r>
              <a:rPr lang="en-US" sz="2600">
                <a:solidFill>
                  <a:schemeClr val="dk1"/>
                </a:solidFill>
                <a:latin typeface="Arial"/>
                <a:ea typeface="Arial"/>
                <a:cs typeface="Arial"/>
                <a:sym typeface="Arial"/>
              </a:rPr>
              <a:t>		(MDRD)</a:t>
            </a:r>
            <a:endParaRPr/>
          </a:p>
          <a:p>
            <a:pPr indent="-228600" lvl="0" marL="228600" marR="0" rtl="0" algn="l">
              <a:lnSpc>
                <a:spcPct val="100000"/>
              </a:lnSpc>
              <a:spcBef>
                <a:spcPts val="600"/>
              </a:spcBef>
              <a:spcAft>
                <a:spcPts val="0"/>
              </a:spcAft>
              <a:buClr>
                <a:schemeClr val="dk1"/>
              </a:buClr>
              <a:buSzPts val="2600"/>
              <a:buFont typeface="Arial"/>
              <a:buChar char="•"/>
            </a:pPr>
            <a:r>
              <a:rPr lang="en-US" sz="2600">
                <a:solidFill>
                  <a:schemeClr val="dk1"/>
                </a:solidFill>
                <a:latin typeface="Arial"/>
                <a:ea typeface="Arial"/>
                <a:cs typeface="Arial"/>
                <a:sym typeface="Arial"/>
              </a:rPr>
              <a:t>Ion đồ: ⊥</a:t>
            </a:r>
            <a:endParaRPr sz="2600">
              <a:solidFill>
                <a:schemeClr val="dk1"/>
              </a:solidFill>
              <a:latin typeface="Arial"/>
              <a:ea typeface="Arial"/>
              <a:cs typeface="Arial"/>
              <a:sym typeface="Arial"/>
            </a:endParaRPr>
          </a:p>
          <a:p>
            <a:pPr indent="-228600" lvl="0" marL="228600" marR="0" rtl="0" algn="l">
              <a:lnSpc>
                <a:spcPct val="100000"/>
              </a:lnSpc>
              <a:spcBef>
                <a:spcPts val="600"/>
              </a:spcBef>
              <a:spcAft>
                <a:spcPts val="0"/>
              </a:spcAft>
              <a:buClr>
                <a:schemeClr val="dk1"/>
              </a:buClr>
              <a:buSzPts val="2600"/>
              <a:buFont typeface="Arial"/>
              <a:buChar char="•"/>
            </a:pPr>
            <a:r>
              <a:rPr lang="en-US" sz="2600">
                <a:solidFill>
                  <a:schemeClr val="dk1"/>
                </a:solidFill>
                <a:latin typeface="Arial"/>
                <a:ea typeface="Arial"/>
                <a:cs typeface="Arial"/>
                <a:sym typeface="Arial"/>
              </a:rPr>
              <a:t>TPTNT: Protein (++)</a:t>
            </a:r>
            <a:endParaRPr/>
          </a:p>
          <a:p>
            <a:pPr indent="0" lvl="0" marL="0" marR="0" rtl="0" algn="l">
              <a:lnSpc>
                <a:spcPct val="100000"/>
              </a:lnSpc>
              <a:spcBef>
                <a:spcPts val="600"/>
              </a:spcBef>
              <a:spcAft>
                <a:spcPts val="0"/>
              </a:spcAft>
              <a:buClr>
                <a:schemeClr val="dk1"/>
              </a:buClr>
              <a:buSzPts val="2600"/>
              <a:buFont typeface="Arial"/>
              <a:buNone/>
            </a:pPr>
            <a:r>
              <a:rPr lang="en-US" sz="2600">
                <a:solidFill>
                  <a:schemeClr val="dk1"/>
                </a:solidFill>
                <a:latin typeface="Arial"/>
                <a:ea typeface="Arial"/>
                <a:cs typeface="Arial"/>
                <a:sym typeface="Arial"/>
              </a:rPr>
              <a:t>                Blood (-)</a:t>
            </a:r>
            <a:endParaRPr/>
          </a:p>
          <a:p>
            <a:pPr indent="-228600" lvl="0" marL="228600" marR="0" rtl="0" algn="l">
              <a:lnSpc>
                <a:spcPct val="100000"/>
              </a:lnSpc>
              <a:spcBef>
                <a:spcPts val="600"/>
              </a:spcBef>
              <a:spcAft>
                <a:spcPts val="0"/>
              </a:spcAft>
              <a:buClr>
                <a:schemeClr val="dk1"/>
              </a:buClr>
              <a:buSzPts val="2600"/>
              <a:buFont typeface="Arial"/>
              <a:buChar char="•"/>
            </a:pPr>
            <a:r>
              <a:rPr lang="en-US" sz="2600">
                <a:solidFill>
                  <a:schemeClr val="dk1"/>
                </a:solidFill>
                <a:latin typeface="Arial"/>
                <a:ea typeface="Arial"/>
                <a:cs typeface="Arial"/>
                <a:sym typeface="Arial"/>
              </a:rPr>
              <a:t>ACR = 212 mg/g (⊥: &lt; 30)</a:t>
            </a:r>
            <a:endParaRPr sz="26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Tiến trình bệnh</a:t>
            </a:r>
            <a:endParaRPr/>
          </a:p>
        </p:txBody>
      </p:sp>
      <p:sp>
        <p:nvSpPr>
          <p:cNvPr id="106" name="Google Shape;106;p3"/>
          <p:cNvSpPr txBox="1"/>
          <p:nvPr>
            <p:ph idx="1" type="body"/>
          </p:nvPr>
        </p:nvSpPr>
        <p:spPr>
          <a:xfrm>
            <a:off x="838199" y="1294544"/>
            <a:ext cx="11244209" cy="5563456"/>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50000"/>
              </a:lnSpc>
              <a:spcBef>
                <a:spcPts val="0"/>
              </a:spcBef>
              <a:spcAft>
                <a:spcPts val="0"/>
              </a:spcAft>
              <a:buClr>
                <a:schemeClr val="dk1"/>
              </a:buClr>
              <a:buSzPct val="100000"/>
              <a:buChar char="•"/>
            </a:pPr>
            <a:r>
              <a:rPr lang="en-US"/>
              <a:t>Trước ngày nhập viện: BN đau đầu âm ỉ vùng đỉnh và sau gáy, không khám &amp; điều trị</a:t>
            </a:r>
            <a:endParaRPr/>
          </a:p>
          <a:p>
            <a:pPr indent="-228600" lvl="0" marL="228600" rtl="0" algn="l">
              <a:lnSpc>
                <a:spcPct val="150000"/>
              </a:lnSpc>
              <a:spcBef>
                <a:spcPts val="1000"/>
              </a:spcBef>
              <a:spcAft>
                <a:spcPts val="0"/>
              </a:spcAft>
              <a:buClr>
                <a:schemeClr val="dk1"/>
              </a:buClr>
              <a:buSzPct val="100000"/>
              <a:buChar char="•"/>
            </a:pPr>
            <a:r>
              <a:rPr lang="en-US"/>
              <a:t>Sáng ngày nhập viện: chảy máu mũi (P), đỏ tươi, rỉ rả liên tục, vẫn còn đau đầu nhiều 🡪 nhập cấp cứu BV. CR</a:t>
            </a:r>
            <a:endParaRPr/>
          </a:p>
          <a:p>
            <a:pPr indent="-228600" lvl="0" marL="228600" rtl="0" algn="l">
              <a:lnSpc>
                <a:spcPct val="150000"/>
              </a:lnSpc>
              <a:spcBef>
                <a:spcPts val="1000"/>
              </a:spcBef>
              <a:spcAft>
                <a:spcPts val="0"/>
              </a:spcAft>
              <a:buClr>
                <a:schemeClr val="dk1"/>
              </a:buClr>
              <a:buSzPct val="100000"/>
              <a:buChar char="•"/>
            </a:pPr>
            <a:r>
              <a:rPr lang="en-US"/>
              <a:t>Trong quá trình bệnh: không sốt, không đau ngực, không khó thở, không nhìn mờ hoặc yếu liệt chi</a:t>
            </a:r>
            <a:endParaRPr/>
          </a:p>
          <a:p>
            <a:pPr indent="-228600" lvl="0" marL="228600" rtl="0" algn="l">
              <a:lnSpc>
                <a:spcPct val="150000"/>
              </a:lnSpc>
              <a:spcBef>
                <a:spcPts val="1000"/>
              </a:spcBef>
              <a:spcAft>
                <a:spcPts val="0"/>
              </a:spcAft>
              <a:buClr>
                <a:schemeClr val="dk1"/>
              </a:buClr>
              <a:buSzPct val="100000"/>
              <a:buChar char="•"/>
            </a:pPr>
            <a:r>
              <a:rPr lang="en-US"/>
              <a:t>Tình trạng nhập viện:</a:t>
            </a:r>
            <a:endParaRPr/>
          </a:p>
          <a:p>
            <a:pPr indent="-228600" lvl="1" marL="685800" rtl="0" algn="l">
              <a:lnSpc>
                <a:spcPct val="150000"/>
              </a:lnSpc>
              <a:spcBef>
                <a:spcPts val="500"/>
              </a:spcBef>
              <a:spcAft>
                <a:spcPts val="0"/>
              </a:spcAft>
              <a:buClr>
                <a:schemeClr val="dk1"/>
              </a:buClr>
              <a:buSzPct val="100000"/>
              <a:buFont typeface="Noto Sans Symbols"/>
              <a:buChar char="✔"/>
            </a:pPr>
            <a:r>
              <a:rPr lang="en-US"/>
              <a:t>Tỉnh, than đau đầu </a:t>
            </a:r>
            <a:endParaRPr/>
          </a:p>
          <a:p>
            <a:pPr indent="-228600" lvl="1" marL="685800" rtl="0" algn="l">
              <a:lnSpc>
                <a:spcPct val="150000"/>
              </a:lnSpc>
              <a:spcBef>
                <a:spcPts val="500"/>
              </a:spcBef>
              <a:spcAft>
                <a:spcPts val="0"/>
              </a:spcAft>
              <a:buClr>
                <a:schemeClr val="dk1"/>
              </a:buClr>
              <a:buSzPct val="100000"/>
              <a:buFont typeface="Noto Sans Symbols"/>
              <a:buChar char="✔"/>
            </a:pPr>
            <a:r>
              <a:rPr lang="en-US"/>
              <a:t>Chảy máu rỉ rả bên mũi (P)</a:t>
            </a:r>
            <a:endParaRPr/>
          </a:p>
          <a:p>
            <a:pPr indent="-228600" lvl="1" marL="685800" rtl="0" algn="l">
              <a:lnSpc>
                <a:spcPct val="150000"/>
              </a:lnSpc>
              <a:spcBef>
                <a:spcPts val="500"/>
              </a:spcBef>
              <a:spcAft>
                <a:spcPts val="0"/>
              </a:spcAft>
              <a:buClr>
                <a:schemeClr val="dk1"/>
              </a:buClr>
              <a:buSzPct val="100000"/>
              <a:buFont typeface="Noto Sans Symbols"/>
              <a:buChar char="✔"/>
            </a:pPr>
            <a:r>
              <a:rPr lang="en-US"/>
              <a:t>M: 96 l/ph	HA: 220/120 mmHg		SpO</a:t>
            </a:r>
            <a:r>
              <a:rPr baseline="-25000" lang="en-US"/>
              <a:t>2</a:t>
            </a:r>
            <a:r>
              <a:rPr lang="en-US"/>
              <a:t> = 98%		T</a:t>
            </a:r>
            <a:r>
              <a:rPr baseline="30000" lang="en-US"/>
              <a:t>0</a:t>
            </a:r>
            <a:r>
              <a:rPr lang="en-US"/>
              <a:t> = 37</a:t>
            </a:r>
            <a:r>
              <a:rPr baseline="30000" lang="en-US"/>
              <a:t>0</a:t>
            </a:r>
            <a:r>
              <a:rPr lang="en-US"/>
              <a:t>C</a:t>
            </a:r>
            <a:endParaRPr/>
          </a:p>
          <a:p>
            <a:pPr indent="-228600" lvl="1" marL="685800" rtl="0" algn="l">
              <a:lnSpc>
                <a:spcPct val="150000"/>
              </a:lnSpc>
              <a:spcBef>
                <a:spcPts val="500"/>
              </a:spcBef>
              <a:spcAft>
                <a:spcPts val="0"/>
              </a:spcAft>
              <a:buClr>
                <a:schemeClr val="dk1"/>
              </a:buClr>
              <a:buSzPct val="100000"/>
              <a:buFont typeface="Noto Sans Symbols"/>
              <a:buChar char="✔"/>
            </a:pPr>
            <a:r>
              <a:rPr lang="en-US"/>
              <a:t>Khám các cơ quan khác: chưa ghi nhận bất thường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0"/>
          <p:cNvPicPr preferRelativeResize="0"/>
          <p:nvPr/>
        </p:nvPicPr>
        <p:blipFill rotWithShape="1">
          <a:blip r:embed="rId3">
            <a:alphaModFix/>
          </a:blip>
          <a:srcRect b="0" l="0" r="0" t="0"/>
          <a:stretch/>
        </p:blipFill>
        <p:spPr>
          <a:xfrm>
            <a:off x="139150" y="868225"/>
            <a:ext cx="11913700" cy="51215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Cận lâm sàng</a:t>
            </a:r>
            <a:endParaRPr/>
          </a:p>
        </p:txBody>
      </p:sp>
      <p:sp>
        <p:nvSpPr>
          <p:cNvPr id="284" name="Google Shape;284;p31"/>
          <p:cNvSpPr txBox="1"/>
          <p:nvPr>
            <p:ph idx="1" type="body"/>
          </p:nvPr>
        </p:nvSpPr>
        <p:spPr>
          <a:xfrm>
            <a:off x="745730" y="1825625"/>
            <a:ext cx="5181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600"/>
              <a:buChar char="•"/>
            </a:pPr>
            <a:r>
              <a:rPr lang="en-US" sz="2600"/>
              <a:t>Hb. = 152 g/L</a:t>
            </a:r>
            <a:endParaRPr/>
          </a:p>
          <a:p>
            <a:pPr indent="-228600" lvl="0" marL="228600" rtl="0" algn="l">
              <a:lnSpc>
                <a:spcPct val="100000"/>
              </a:lnSpc>
              <a:spcBef>
                <a:spcPts val="600"/>
              </a:spcBef>
              <a:spcAft>
                <a:spcPts val="0"/>
              </a:spcAft>
              <a:buClr>
                <a:schemeClr val="dk1"/>
              </a:buClr>
              <a:buSzPts val="2600"/>
              <a:buChar char="•"/>
            </a:pPr>
            <a:r>
              <a:rPr lang="en-US" sz="2600"/>
              <a:t>PLT = 235 G/L</a:t>
            </a:r>
            <a:endParaRPr/>
          </a:p>
          <a:p>
            <a:pPr indent="-228600" lvl="0" marL="228600" rtl="0" algn="l">
              <a:lnSpc>
                <a:spcPct val="100000"/>
              </a:lnSpc>
              <a:spcBef>
                <a:spcPts val="600"/>
              </a:spcBef>
              <a:spcAft>
                <a:spcPts val="0"/>
              </a:spcAft>
              <a:buClr>
                <a:schemeClr val="dk1"/>
              </a:buClr>
              <a:buSzPts val="2600"/>
              <a:buChar char="•"/>
            </a:pPr>
            <a:r>
              <a:rPr lang="en-US" sz="2600"/>
              <a:t>ALT = 24 U/L</a:t>
            </a:r>
            <a:endParaRPr/>
          </a:p>
          <a:p>
            <a:pPr indent="-228600" lvl="0" marL="228600" rtl="0" algn="l">
              <a:lnSpc>
                <a:spcPct val="100000"/>
              </a:lnSpc>
              <a:spcBef>
                <a:spcPts val="600"/>
              </a:spcBef>
              <a:spcAft>
                <a:spcPts val="0"/>
              </a:spcAft>
              <a:buClr>
                <a:schemeClr val="dk1"/>
              </a:buClr>
              <a:buSzPts val="2600"/>
              <a:buChar char="•"/>
            </a:pPr>
            <a:r>
              <a:rPr lang="en-US" sz="2600"/>
              <a:t>Glucose = 101 mg/dL</a:t>
            </a:r>
            <a:endParaRPr/>
          </a:p>
          <a:p>
            <a:pPr indent="-228600" lvl="0" marL="228600" rtl="0" algn="l">
              <a:lnSpc>
                <a:spcPct val="100000"/>
              </a:lnSpc>
              <a:spcBef>
                <a:spcPts val="600"/>
              </a:spcBef>
              <a:spcAft>
                <a:spcPts val="0"/>
              </a:spcAft>
              <a:buClr>
                <a:schemeClr val="dk1"/>
              </a:buClr>
              <a:buSzPts val="2600"/>
              <a:buChar char="•"/>
            </a:pPr>
            <a:r>
              <a:rPr lang="en-US" sz="2600"/>
              <a:t>HbA1c = 6.1%</a:t>
            </a:r>
            <a:endParaRPr/>
          </a:p>
          <a:p>
            <a:pPr indent="-228600" lvl="0" marL="228600" rtl="0" algn="l">
              <a:lnSpc>
                <a:spcPct val="100000"/>
              </a:lnSpc>
              <a:spcBef>
                <a:spcPts val="600"/>
              </a:spcBef>
              <a:spcAft>
                <a:spcPts val="0"/>
              </a:spcAft>
              <a:buClr>
                <a:schemeClr val="dk1"/>
              </a:buClr>
              <a:buSzPts val="2600"/>
              <a:buChar char="•"/>
            </a:pPr>
            <a:r>
              <a:rPr lang="en-US" sz="2600"/>
              <a:t>HDL-C = 42</a:t>
            </a:r>
            <a:endParaRPr/>
          </a:p>
          <a:p>
            <a:pPr indent="-228600" lvl="0" marL="228600" rtl="0" algn="l">
              <a:lnSpc>
                <a:spcPct val="100000"/>
              </a:lnSpc>
              <a:spcBef>
                <a:spcPts val="600"/>
              </a:spcBef>
              <a:spcAft>
                <a:spcPts val="0"/>
              </a:spcAft>
              <a:buClr>
                <a:srgbClr val="FF0000"/>
              </a:buClr>
              <a:buSzPts val="2600"/>
              <a:buChar char="•"/>
            </a:pPr>
            <a:r>
              <a:rPr lang="en-US" sz="2600">
                <a:solidFill>
                  <a:srgbClr val="FF0000"/>
                </a:solidFill>
              </a:rPr>
              <a:t>LDL-C = 182 mg/dL</a:t>
            </a:r>
            <a:endParaRPr/>
          </a:p>
          <a:p>
            <a:pPr indent="-228600" lvl="0" marL="228600" rtl="0" algn="l">
              <a:lnSpc>
                <a:spcPct val="100000"/>
              </a:lnSpc>
              <a:spcBef>
                <a:spcPts val="600"/>
              </a:spcBef>
              <a:spcAft>
                <a:spcPts val="0"/>
              </a:spcAft>
              <a:buClr>
                <a:schemeClr val="dk1"/>
              </a:buClr>
              <a:buSzPts val="2600"/>
              <a:buChar char="•"/>
            </a:pPr>
            <a:r>
              <a:rPr lang="en-US" sz="2600"/>
              <a:t>Triglyceride = 234 mg/dL</a:t>
            </a:r>
            <a:endParaRPr/>
          </a:p>
          <a:p>
            <a:pPr indent="-228600" lvl="0" marL="228600" rtl="0" algn="l">
              <a:lnSpc>
                <a:spcPct val="100000"/>
              </a:lnSpc>
              <a:spcBef>
                <a:spcPts val="600"/>
              </a:spcBef>
              <a:spcAft>
                <a:spcPts val="0"/>
              </a:spcAft>
              <a:buClr>
                <a:schemeClr val="dk1"/>
              </a:buClr>
              <a:buSzPts val="2600"/>
              <a:buChar char="•"/>
            </a:pPr>
            <a:r>
              <a:rPr lang="en-US" sz="2600"/>
              <a:t>TSH + fT4: ⊥</a:t>
            </a:r>
            <a:endParaRPr sz="2600"/>
          </a:p>
          <a:p>
            <a:pPr indent="-63500" lvl="0" marL="228600" rtl="0" algn="l">
              <a:lnSpc>
                <a:spcPct val="100000"/>
              </a:lnSpc>
              <a:spcBef>
                <a:spcPts val="600"/>
              </a:spcBef>
              <a:spcAft>
                <a:spcPts val="0"/>
              </a:spcAft>
              <a:buClr>
                <a:schemeClr val="dk1"/>
              </a:buClr>
              <a:buSzPts val="2600"/>
              <a:buNone/>
            </a:pPr>
            <a:r>
              <a:t/>
            </a:r>
            <a:endParaRPr sz="2600"/>
          </a:p>
          <a:p>
            <a:pPr indent="-63500" lvl="0" marL="228600" rtl="0" algn="l">
              <a:lnSpc>
                <a:spcPct val="100000"/>
              </a:lnSpc>
              <a:spcBef>
                <a:spcPts val="600"/>
              </a:spcBef>
              <a:spcAft>
                <a:spcPts val="0"/>
              </a:spcAft>
              <a:buClr>
                <a:schemeClr val="dk1"/>
              </a:buClr>
              <a:buSzPts val="2600"/>
              <a:buNone/>
            </a:pPr>
            <a:r>
              <a:t/>
            </a:r>
            <a:endParaRPr sz="2600"/>
          </a:p>
        </p:txBody>
      </p:sp>
      <p:sp>
        <p:nvSpPr>
          <p:cNvPr id="285" name="Google Shape;285;p31"/>
          <p:cNvSpPr txBox="1"/>
          <p:nvPr/>
        </p:nvSpPr>
        <p:spPr>
          <a:xfrm>
            <a:off x="6891383"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BUN = 21 mg/dL</a:t>
            </a:r>
            <a:endParaRPr/>
          </a:p>
          <a:p>
            <a:pPr indent="-228600" lvl="0" marL="228600" marR="0" rtl="0" algn="l">
              <a:lnSpc>
                <a:spcPct val="100000"/>
              </a:lnSpc>
              <a:spcBef>
                <a:spcPts val="600"/>
              </a:spcBef>
              <a:spcAft>
                <a:spcPts val="0"/>
              </a:spcAft>
              <a:buClr>
                <a:schemeClr val="dk1"/>
              </a:buClr>
              <a:buSzPts val="2600"/>
              <a:buFont typeface="Arial"/>
              <a:buChar char="•"/>
            </a:pPr>
            <a:r>
              <a:rPr lang="en-US" sz="2600">
                <a:solidFill>
                  <a:schemeClr val="dk1"/>
                </a:solidFill>
                <a:latin typeface="Arial"/>
                <a:ea typeface="Arial"/>
                <a:cs typeface="Arial"/>
                <a:sym typeface="Arial"/>
              </a:rPr>
              <a:t>Creatinin = 0.91 mg/dL</a:t>
            </a:r>
            <a:endParaRPr/>
          </a:p>
          <a:p>
            <a:pPr indent="-228600" lvl="0" marL="228600" marR="0" rtl="0" algn="l">
              <a:lnSpc>
                <a:spcPct val="100000"/>
              </a:lnSpc>
              <a:spcBef>
                <a:spcPts val="600"/>
              </a:spcBef>
              <a:spcAft>
                <a:spcPts val="0"/>
              </a:spcAft>
              <a:buClr>
                <a:schemeClr val="dk1"/>
              </a:buClr>
              <a:buSzPts val="2600"/>
              <a:buFont typeface="Arial"/>
              <a:buChar char="•"/>
            </a:pPr>
            <a:r>
              <a:rPr lang="en-US" sz="2600">
                <a:solidFill>
                  <a:schemeClr val="dk1"/>
                </a:solidFill>
                <a:latin typeface="Arial"/>
                <a:ea typeface="Arial"/>
                <a:cs typeface="Arial"/>
                <a:sym typeface="Arial"/>
              </a:rPr>
              <a:t>eGFR = 88.6 mL/min/1.73m</a:t>
            </a:r>
            <a:r>
              <a:rPr baseline="30000" lang="en-US" sz="2600">
                <a:solidFill>
                  <a:schemeClr val="dk1"/>
                </a:solidFill>
                <a:latin typeface="Arial"/>
                <a:ea typeface="Arial"/>
                <a:cs typeface="Arial"/>
                <a:sym typeface="Arial"/>
              </a:rPr>
              <a:t>2</a:t>
            </a:r>
            <a:endParaRPr/>
          </a:p>
          <a:p>
            <a:pPr indent="0" lvl="0" marL="0" marR="0" rtl="0" algn="l">
              <a:lnSpc>
                <a:spcPct val="100000"/>
              </a:lnSpc>
              <a:spcBef>
                <a:spcPts val="600"/>
              </a:spcBef>
              <a:spcAft>
                <a:spcPts val="0"/>
              </a:spcAft>
              <a:buClr>
                <a:schemeClr val="dk1"/>
              </a:buClr>
              <a:buSzPts val="2600"/>
              <a:buFont typeface="Arial"/>
              <a:buNone/>
            </a:pPr>
            <a:r>
              <a:rPr lang="en-US" sz="2600">
                <a:solidFill>
                  <a:schemeClr val="dk1"/>
                </a:solidFill>
                <a:latin typeface="Arial"/>
                <a:ea typeface="Arial"/>
                <a:cs typeface="Arial"/>
                <a:sym typeface="Arial"/>
              </a:rPr>
              <a:t>		(MDRD)</a:t>
            </a:r>
            <a:endParaRPr/>
          </a:p>
          <a:p>
            <a:pPr indent="-228600" lvl="0" marL="228600" marR="0" rtl="0" algn="l">
              <a:lnSpc>
                <a:spcPct val="100000"/>
              </a:lnSpc>
              <a:spcBef>
                <a:spcPts val="600"/>
              </a:spcBef>
              <a:spcAft>
                <a:spcPts val="0"/>
              </a:spcAft>
              <a:buClr>
                <a:schemeClr val="dk1"/>
              </a:buClr>
              <a:buSzPts val="2600"/>
              <a:buFont typeface="Arial"/>
              <a:buChar char="•"/>
            </a:pPr>
            <a:r>
              <a:rPr lang="en-US" sz="2600">
                <a:solidFill>
                  <a:schemeClr val="dk1"/>
                </a:solidFill>
                <a:latin typeface="Arial"/>
                <a:ea typeface="Arial"/>
                <a:cs typeface="Arial"/>
                <a:sym typeface="Arial"/>
              </a:rPr>
              <a:t>Ion đồ: ⊥</a:t>
            </a:r>
            <a:endParaRPr sz="2600">
              <a:solidFill>
                <a:schemeClr val="dk1"/>
              </a:solidFill>
              <a:latin typeface="Arial"/>
              <a:ea typeface="Arial"/>
              <a:cs typeface="Arial"/>
              <a:sym typeface="Arial"/>
            </a:endParaRPr>
          </a:p>
          <a:p>
            <a:pPr indent="-228600" lvl="0" marL="228600" marR="0" rtl="0" algn="l">
              <a:lnSpc>
                <a:spcPct val="100000"/>
              </a:lnSpc>
              <a:spcBef>
                <a:spcPts val="600"/>
              </a:spcBef>
              <a:spcAft>
                <a:spcPts val="0"/>
              </a:spcAft>
              <a:buClr>
                <a:schemeClr val="dk1"/>
              </a:buClr>
              <a:buSzPts val="2600"/>
              <a:buFont typeface="Arial"/>
              <a:buChar char="•"/>
            </a:pPr>
            <a:r>
              <a:rPr lang="en-US" sz="2600">
                <a:solidFill>
                  <a:schemeClr val="dk1"/>
                </a:solidFill>
                <a:latin typeface="Arial"/>
                <a:ea typeface="Arial"/>
                <a:cs typeface="Arial"/>
                <a:sym typeface="Arial"/>
              </a:rPr>
              <a:t>Uric acid: 6.9 mg/dL</a:t>
            </a:r>
            <a:endParaRPr/>
          </a:p>
          <a:p>
            <a:pPr indent="-228600" lvl="0" marL="228600" marR="0" rtl="0" algn="l">
              <a:lnSpc>
                <a:spcPct val="100000"/>
              </a:lnSpc>
              <a:spcBef>
                <a:spcPts val="600"/>
              </a:spcBef>
              <a:spcAft>
                <a:spcPts val="0"/>
              </a:spcAft>
              <a:buClr>
                <a:schemeClr val="dk1"/>
              </a:buClr>
              <a:buSzPts val="2600"/>
              <a:buFont typeface="Arial"/>
              <a:buChar char="•"/>
            </a:pPr>
            <a:r>
              <a:rPr lang="en-US" sz="2600">
                <a:solidFill>
                  <a:schemeClr val="dk1"/>
                </a:solidFill>
                <a:latin typeface="Arial"/>
                <a:ea typeface="Arial"/>
                <a:cs typeface="Arial"/>
                <a:sym typeface="Arial"/>
              </a:rPr>
              <a:t>TPTNT: </a:t>
            </a:r>
            <a:r>
              <a:rPr lang="en-US" sz="2600">
                <a:solidFill>
                  <a:srgbClr val="FF0000"/>
                </a:solidFill>
                <a:latin typeface="Arial"/>
                <a:ea typeface="Arial"/>
                <a:cs typeface="Arial"/>
                <a:sym typeface="Arial"/>
              </a:rPr>
              <a:t>Protein (++)</a:t>
            </a:r>
            <a:endParaRPr/>
          </a:p>
          <a:p>
            <a:pPr indent="0" lvl="0" marL="0" marR="0" rtl="0" algn="l">
              <a:lnSpc>
                <a:spcPct val="100000"/>
              </a:lnSpc>
              <a:spcBef>
                <a:spcPts val="600"/>
              </a:spcBef>
              <a:spcAft>
                <a:spcPts val="0"/>
              </a:spcAft>
              <a:buClr>
                <a:schemeClr val="dk1"/>
              </a:buClr>
              <a:buSzPts val="2600"/>
              <a:buFont typeface="Arial"/>
              <a:buNone/>
            </a:pPr>
            <a:r>
              <a:rPr lang="en-US" sz="2600">
                <a:solidFill>
                  <a:schemeClr val="dk1"/>
                </a:solidFill>
                <a:latin typeface="Arial"/>
                <a:ea typeface="Arial"/>
                <a:cs typeface="Arial"/>
                <a:sym typeface="Arial"/>
              </a:rPr>
              <a:t>                Blood (-)</a:t>
            </a:r>
            <a:endParaRPr/>
          </a:p>
          <a:p>
            <a:pPr indent="-228600" lvl="0" marL="228600" marR="0" rtl="0" algn="l">
              <a:lnSpc>
                <a:spcPct val="100000"/>
              </a:lnSpc>
              <a:spcBef>
                <a:spcPts val="600"/>
              </a:spcBef>
              <a:spcAft>
                <a:spcPts val="0"/>
              </a:spcAft>
              <a:buClr>
                <a:srgbClr val="FF0000"/>
              </a:buClr>
              <a:buSzPts val="2600"/>
              <a:buFont typeface="Arial"/>
              <a:buChar char="•"/>
            </a:pPr>
            <a:r>
              <a:rPr lang="en-US" sz="2600">
                <a:solidFill>
                  <a:srgbClr val="FF0000"/>
                </a:solidFill>
                <a:latin typeface="Arial"/>
                <a:ea typeface="Arial"/>
                <a:cs typeface="Arial"/>
                <a:sym typeface="Arial"/>
              </a:rPr>
              <a:t>ACR = 212 mg/g </a:t>
            </a:r>
            <a:r>
              <a:rPr lang="en-US" sz="2600">
                <a:solidFill>
                  <a:schemeClr val="dk1"/>
                </a:solidFill>
                <a:latin typeface="Arial"/>
                <a:ea typeface="Arial"/>
                <a:cs typeface="Arial"/>
                <a:sym typeface="Arial"/>
              </a:rPr>
              <a:t>(⊥: &lt; 30)</a:t>
            </a:r>
            <a:endParaRPr sz="2600">
              <a:solidFill>
                <a:srgbClr val="FF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292" name="Google Shape;292;p32"/>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293" name="Google Shape;293;p32"/>
          <p:cNvPicPr preferRelativeResize="0"/>
          <p:nvPr/>
        </p:nvPicPr>
        <p:blipFill rotWithShape="1">
          <a:blip r:embed="rId3">
            <a:alphaModFix/>
          </a:blip>
          <a:srcRect b="0" l="0" r="0" t="0"/>
          <a:stretch/>
        </p:blipFill>
        <p:spPr>
          <a:xfrm>
            <a:off x="645011" y="554037"/>
            <a:ext cx="10901978" cy="570300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A close up of a person's face&#10;&#10;Description automatically generated with low confidence" id="299" name="Google Shape;299;p33"/>
          <p:cNvPicPr preferRelativeResize="0"/>
          <p:nvPr/>
        </p:nvPicPr>
        <p:blipFill rotWithShape="1">
          <a:blip r:embed="rId3">
            <a:alphaModFix/>
          </a:blip>
          <a:srcRect b="0" l="0" r="0" t="0"/>
          <a:stretch/>
        </p:blipFill>
        <p:spPr>
          <a:xfrm>
            <a:off x="3524250" y="0"/>
            <a:ext cx="5143500"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4"/>
          <p:cNvPicPr preferRelativeResize="0"/>
          <p:nvPr/>
        </p:nvPicPr>
        <p:blipFill rotWithShape="1">
          <a:blip r:embed="rId3">
            <a:alphaModFix/>
          </a:blip>
          <a:srcRect b="0" l="0" r="0" t="0"/>
          <a:stretch/>
        </p:blipFill>
        <p:spPr>
          <a:xfrm>
            <a:off x="2425022" y="0"/>
            <a:ext cx="6821720" cy="3313638"/>
          </a:xfrm>
          <a:prstGeom prst="rect">
            <a:avLst/>
          </a:prstGeom>
          <a:noFill/>
          <a:ln>
            <a:noFill/>
          </a:ln>
        </p:spPr>
      </p:pic>
      <p:pic>
        <p:nvPicPr>
          <p:cNvPr id="306" name="Google Shape;306;p34"/>
          <p:cNvPicPr preferRelativeResize="0"/>
          <p:nvPr/>
        </p:nvPicPr>
        <p:blipFill rotWithShape="1">
          <a:blip r:embed="rId4">
            <a:alphaModFix/>
          </a:blip>
          <a:srcRect b="0" l="0" r="0" t="0"/>
          <a:stretch/>
        </p:blipFill>
        <p:spPr>
          <a:xfrm>
            <a:off x="1193301" y="3343665"/>
            <a:ext cx="8741809" cy="35143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Siêu âm tim Doppler màu</a:t>
            </a:r>
            <a:endParaRPr/>
          </a:p>
        </p:txBody>
      </p:sp>
      <p:sp>
        <p:nvSpPr>
          <p:cNvPr id="313" name="Google Shape;313;p35"/>
          <p:cNvSpPr txBox="1"/>
          <p:nvPr>
            <p:ph idx="1" type="body"/>
          </p:nvPr>
        </p:nvSpPr>
        <p:spPr>
          <a:xfrm>
            <a:off x="657546" y="1970729"/>
            <a:ext cx="6061753" cy="3567327"/>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rgbClr val="FF0000"/>
              </a:buClr>
              <a:buSzPts val="2400"/>
              <a:buChar char="•"/>
            </a:pPr>
            <a:r>
              <a:rPr lang="en-US" sz="2400">
                <a:solidFill>
                  <a:srgbClr val="FF0000"/>
                </a:solidFill>
              </a:rPr>
              <a:t>Dày đồng tâm thất (T)</a:t>
            </a:r>
            <a:endParaRPr/>
          </a:p>
          <a:p>
            <a:pPr indent="-228600" lvl="0" marL="228600" rtl="0" algn="l">
              <a:lnSpc>
                <a:spcPct val="150000"/>
              </a:lnSpc>
              <a:spcBef>
                <a:spcPts val="1000"/>
              </a:spcBef>
              <a:spcAft>
                <a:spcPts val="0"/>
              </a:spcAft>
              <a:buClr>
                <a:schemeClr val="dk1"/>
              </a:buClr>
              <a:buSzPts val="2400"/>
              <a:buChar char="•"/>
            </a:pPr>
            <a:r>
              <a:rPr lang="en-US" sz="2400"/>
              <a:t>Các buồng tim không giãn</a:t>
            </a:r>
            <a:endParaRPr/>
          </a:p>
          <a:p>
            <a:pPr indent="-228600" lvl="0" marL="228600" rtl="0" algn="l">
              <a:lnSpc>
                <a:spcPct val="150000"/>
              </a:lnSpc>
              <a:spcBef>
                <a:spcPts val="1000"/>
              </a:spcBef>
              <a:spcAft>
                <a:spcPts val="0"/>
              </a:spcAft>
              <a:buClr>
                <a:schemeClr val="dk1"/>
              </a:buClr>
              <a:buSzPts val="2400"/>
              <a:buChar char="•"/>
            </a:pPr>
            <a:r>
              <a:rPr lang="en-US" sz="2400"/>
              <a:t>Không rối loạn vận động vùng</a:t>
            </a:r>
            <a:endParaRPr/>
          </a:p>
          <a:p>
            <a:pPr indent="-228600" lvl="0" marL="228600" rtl="0" algn="l">
              <a:lnSpc>
                <a:spcPct val="150000"/>
              </a:lnSpc>
              <a:spcBef>
                <a:spcPts val="1000"/>
              </a:spcBef>
              <a:spcAft>
                <a:spcPts val="0"/>
              </a:spcAft>
              <a:buClr>
                <a:schemeClr val="dk1"/>
              </a:buClr>
              <a:buSzPts val="2400"/>
              <a:buChar char="•"/>
            </a:pPr>
            <a:r>
              <a:rPr lang="en-US" sz="2400"/>
              <a:t>Chức năng tâm thu thất (T) </a:t>
            </a:r>
            <a:r>
              <a:rPr lang="en-US" sz="2400">
                <a:solidFill>
                  <a:srgbClr val="FF0000"/>
                </a:solidFill>
              </a:rPr>
              <a:t>EF = 73%</a:t>
            </a:r>
            <a:endParaRPr/>
          </a:p>
          <a:p>
            <a:pPr indent="-228600" lvl="0" marL="228600" rtl="0" algn="l">
              <a:lnSpc>
                <a:spcPct val="150000"/>
              </a:lnSpc>
              <a:spcBef>
                <a:spcPts val="1000"/>
              </a:spcBef>
              <a:spcAft>
                <a:spcPts val="0"/>
              </a:spcAft>
              <a:buClr>
                <a:schemeClr val="dk1"/>
              </a:buClr>
              <a:buSzPts val="2400"/>
              <a:buChar char="•"/>
            </a:pPr>
            <a:r>
              <a:rPr lang="en-US" sz="2400"/>
              <a:t>Hở van 2 lá độ I</a:t>
            </a:r>
            <a:endParaRPr/>
          </a:p>
        </p:txBody>
      </p:sp>
      <p:pic>
        <p:nvPicPr>
          <p:cNvPr id="314" name="Google Shape;314;p35"/>
          <p:cNvPicPr preferRelativeResize="0"/>
          <p:nvPr/>
        </p:nvPicPr>
        <p:blipFill rotWithShape="1">
          <a:blip r:embed="rId3">
            <a:alphaModFix/>
          </a:blip>
          <a:srcRect b="0" l="0" r="0" t="0"/>
          <a:stretch/>
        </p:blipFill>
        <p:spPr>
          <a:xfrm>
            <a:off x="6624579" y="1950182"/>
            <a:ext cx="5567421" cy="393129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Các CLS khác</a:t>
            </a:r>
            <a:endParaRPr/>
          </a:p>
        </p:txBody>
      </p:sp>
      <p:sp>
        <p:nvSpPr>
          <p:cNvPr id="320" name="Google Shape;320;p36"/>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50000"/>
              </a:lnSpc>
              <a:spcBef>
                <a:spcPts val="0"/>
              </a:spcBef>
              <a:spcAft>
                <a:spcPts val="0"/>
              </a:spcAft>
              <a:buClr>
                <a:schemeClr val="dk1"/>
              </a:buClr>
              <a:buSzPct val="100000"/>
              <a:buChar char="•"/>
            </a:pPr>
            <a:r>
              <a:rPr lang="en-US"/>
              <a:t>SA bụng: kích thước 2 thận bình thường, phân biệt vỏ-tủy rõ</a:t>
            </a:r>
            <a:endParaRPr/>
          </a:p>
          <a:p>
            <a:pPr indent="-228600" lvl="0" marL="228600" rtl="0" algn="l">
              <a:lnSpc>
                <a:spcPct val="150000"/>
              </a:lnSpc>
              <a:spcBef>
                <a:spcPts val="1000"/>
              </a:spcBef>
              <a:spcAft>
                <a:spcPts val="0"/>
              </a:spcAft>
              <a:buClr>
                <a:schemeClr val="dk1"/>
              </a:buClr>
              <a:buSzPct val="100000"/>
              <a:buChar char="•"/>
            </a:pPr>
            <a:r>
              <a:rPr lang="en-US"/>
              <a:t>SA động mạch cảnh: xơ vữa thành ĐM cảnh, gây hẹp # 50% ĐM cảnh chung phải và ĐM cảnh trong (T)</a:t>
            </a:r>
            <a:endParaRPr/>
          </a:p>
          <a:p>
            <a:pPr indent="-228600" lvl="0" marL="228600" rtl="0" algn="l">
              <a:lnSpc>
                <a:spcPct val="150000"/>
              </a:lnSpc>
              <a:spcBef>
                <a:spcPts val="1000"/>
              </a:spcBef>
              <a:spcAft>
                <a:spcPts val="0"/>
              </a:spcAft>
              <a:buClr>
                <a:schemeClr val="dk1"/>
              </a:buClr>
              <a:buSzPct val="100000"/>
              <a:buChar char="•"/>
            </a:pPr>
            <a:r>
              <a:rPr lang="en-US"/>
              <a:t>SA ĐM chủ bụng: không phình, không hẹp, nhiều mảng xơ vữa rải rác thành ĐM</a:t>
            </a:r>
            <a:endParaRPr/>
          </a:p>
          <a:p>
            <a:pPr indent="-228600" lvl="0" marL="228600" rtl="0" algn="l">
              <a:lnSpc>
                <a:spcPct val="150000"/>
              </a:lnSpc>
              <a:spcBef>
                <a:spcPts val="1000"/>
              </a:spcBef>
              <a:spcAft>
                <a:spcPts val="0"/>
              </a:spcAft>
              <a:buClr>
                <a:schemeClr val="dk1"/>
              </a:buClr>
              <a:buSzPct val="100000"/>
              <a:buChar char="•"/>
            </a:pPr>
            <a:r>
              <a:rPr lang="en-US"/>
              <a:t>CT sọ não: không tổn thương nội sọ</a:t>
            </a:r>
            <a:endParaRPr/>
          </a:p>
          <a:p>
            <a:pPr indent="-228600" lvl="0" marL="228600" rtl="0" algn="l">
              <a:lnSpc>
                <a:spcPct val="150000"/>
              </a:lnSpc>
              <a:spcBef>
                <a:spcPts val="1000"/>
              </a:spcBef>
              <a:spcAft>
                <a:spcPts val="0"/>
              </a:spcAft>
              <a:buClr>
                <a:schemeClr val="dk1"/>
              </a:buClr>
              <a:buSzPct val="100000"/>
              <a:buChar char="•"/>
            </a:pPr>
            <a:r>
              <a:rPr lang="en-US"/>
              <a:t>Soi đáy mắt: tổn thương đáy mắt độ I do THA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Vấn đề 4</a:t>
            </a:r>
            <a:endParaRPr/>
          </a:p>
        </p:txBody>
      </p:sp>
      <p:sp>
        <p:nvSpPr>
          <p:cNvPr id="327" name="Google Shape;327;p37"/>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US"/>
              <a:t>Viết chẩn đoán xác định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8"/>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333" name="Google Shape;333;p38"/>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334" name="Google Shape;334;p38"/>
          <p:cNvPicPr preferRelativeResize="0"/>
          <p:nvPr/>
        </p:nvPicPr>
        <p:blipFill rotWithShape="1">
          <a:blip r:embed="rId3">
            <a:alphaModFix/>
          </a:blip>
          <a:srcRect b="0" l="0" r="0" t="0"/>
          <a:stretch/>
        </p:blipFill>
        <p:spPr>
          <a:xfrm>
            <a:off x="0" y="79375"/>
            <a:ext cx="12040845" cy="66061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pic>
        <p:nvPicPr>
          <p:cNvPr id="341" name="Google Shape;341;p39"/>
          <p:cNvPicPr preferRelativeResize="0"/>
          <p:nvPr>
            <p:ph idx="1" type="body"/>
          </p:nvPr>
        </p:nvPicPr>
        <p:blipFill rotWithShape="1">
          <a:blip r:embed="rId3">
            <a:alphaModFix/>
          </a:blip>
          <a:srcRect b="0" l="0" r="0" t="0"/>
          <a:stretch/>
        </p:blipFill>
        <p:spPr>
          <a:xfrm>
            <a:off x="-12668" y="315858"/>
            <a:ext cx="12204668" cy="65421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Vấn đề 1:</a:t>
            </a:r>
            <a:endParaRPr/>
          </a:p>
        </p:txBody>
      </p:sp>
      <p:sp>
        <p:nvSpPr>
          <p:cNvPr id="112" name="Google Shape;112;p4"/>
          <p:cNvSpPr txBox="1"/>
          <p:nvPr>
            <p:ph idx="1" type="body"/>
          </p:nvPr>
        </p:nvSpPr>
        <p:spPr>
          <a:xfrm>
            <a:off x="838200" y="1154096"/>
            <a:ext cx="10515600" cy="5246703"/>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50000"/>
              </a:lnSpc>
              <a:spcBef>
                <a:spcPts val="0"/>
              </a:spcBef>
              <a:spcAft>
                <a:spcPts val="0"/>
              </a:spcAft>
              <a:buClr>
                <a:schemeClr val="dk1"/>
              </a:buClr>
              <a:buSzPct val="100000"/>
              <a:buChar char="•"/>
            </a:pPr>
            <a:r>
              <a:rPr lang="en-US"/>
              <a:t>Các yếu tố cần khai thác trong tiền căn?</a:t>
            </a:r>
            <a:endParaRPr/>
          </a:p>
          <a:p>
            <a:pPr indent="-228600" lvl="0" marL="228600" rtl="0" algn="l">
              <a:lnSpc>
                <a:spcPct val="150000"/>
              </a:lnSpc>
              <a:spcBef>
                <a:spcPts val="1000"/>
              </a:spcBef>
              <a:spcAft>
                <a:spcPts val="0"/>
              </a:spcAft>
              <a:buClr>
                <a:schemeClr val="dk1"/>
              </a:buClr>
              <a:buSzPct val="100000"/>
              <a:buFont typeface="Arial"/>
              <a:buChar char="-"/>
            </a:pPr>
            <a:r>
              <a:rPr lang="en-US"/>
              <a:t>Chảy máu mũi: đã từng chảy máu mũi, mỗi lần chảy như vậy thì có đo HA hay không? tiền căn chấn thương mũi, chấn thương đầu, tiền căn rối loạn đồng máu, chảy máu vị trí khác, có dùng thuốc gì trong thời gian gần đây, tiền căn u mũi hầu</a:t>
            </a:r>
            <a:endParaRPr/>
          </a:p>
          <a:p>
            <a:pPr indent="-228600" lvl="0" marL="228600" rtl="0" algn="l">
              <a:lnSpc>
                <a:spcPct val="150000"/>
              </a:lnSpc>
              <a:spcBef>
                <a:spcPts val="1000"/>
              </a:spcBef>
              <a:spcAft>
                <a:spcPts val="0"/>
              </a:spcAft>
              <a:buClr>
                <a:schemeClr val="dk1"/>
              </a:buClr>
              <a:buSzPct val="100000"/>
              <a:buFont typeface="Arial"/>
              <a:buChar char="-"/>
            </a:pPr>
            <a:r>
              <a:rPr lang="en-US"/>
              <a:t>THA: bao lâu? Điều trị? HA trung bình ? HA cao nhất. Nguyên nhân của cơn tăng huyết áp đợt này (bỏ điều trị, ăn mặn,…)</a:t>
            </a:r>
            <a:endParaRPr/>
          </a:p>
          <a:p>
            <a:pPr indent="-228600" lvl="0" marL="228600" rtl="0" algn="l">
              <a:lnSpc>
                <a:spcPct val="150000"/>
              </a:lnSpc>
              <a:spcBef>
                <a:spcPts val="1000"/>
              </a:spcBef>
              <a:spcAft>
                <a:spcPts val="0"/>
              </a:spcAft>
              <a:buClr>
                <a:schemeClr val="dk1"/>
              </a:buClr>
              <a:buSzPct val="100000"/>
              <a:buFont typeface="Arial"/>
              <a:buChar char="-"/>
            </a:pPr>
            <a:r>
              <a:rPr lang="en-US"/>
              <a:t>Đau đầu: đau đầu có phải do THA? Thường đau vào thời điểm nào, đặc điểm đau như thế nào? Hỏi lại tiền căn đau đầu trước đó? Có gợi ý xuất huyết não do biến chứng THA? Yếu liệt tay chân?</a:t>
            </a:r>
            <a:endParaRPr/>
          </a:p>
          <a:p>
            <a:pPr indent="-228600" lvl="0" marL="228600" rtl="0" algn="l">
              <a:lnSpc>
                <a:spcPct val="150000"/>
              </a:lnSpc>
              <a:spcBef>
                <a:spcPts val="1000"/>
              </a:spcBef>
              <a:spcAft>
                <a:spcPts val="0"/>
              </a:spcAft>
              <a:buClr>
                <a:schemeClr val="dk1"/>
              </a:buClr>
              <a:buSzPct val="100000"/>
              <a:buFont typeface="Arial"/>
              <a:buChar char="-"/>
            </a:pPr>
            <a:r>
              <a:rPr lang="en-US"/>
              <a:t>Đánh giá yếu tố nguy cơ tim mạch: ăn mặn, HTL, ít vận động, béo phì, tiền căn bố mẹ tăng huyết áp</a:t>
            </a:r>
            <a:endParaRPr/>
          </a:p>
          <a:p>
            <a:pPr indent="-104140" lvl="0" marL="228600" rtl="0" algn="l">
              <a:lnSpc>
                <a:spcPct val="150000"/>
              </a:lnSpc>
              <a:spcBef>
                <a:spcPts val="1000"/>
              </a:spcBef>
              <a:spcAft>
                <a:spcPts val="0"/>
              </a:spcAft>
              <a:buClr>
                <a:schemeClr val="dk1"/>
              </a:buClr>
              <a:buSzPct val="1000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348" name="Google Shape;348;p40"/>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349" name="Google Shape;349;p40"/>
          <p:cNvPicPr preferRelativeResize="0"/>
          <p:nvPr/>
        </p:nvPicPr>
        <p:blipFill rotWithShape="1">
          <a:blip r:embed="rId3">
            <a:alphaModFix/>
          </a:blip>
          <a:srcRect b="0" l="0" r="0" t="0"/>
          <a:stretch/>
        </p:blipFill>
        <p:spPr>
          <a:xfrm>
            <a:off x="0" y="79375"/>
            <a:ext cx="12170924" cy="65736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356" name="Google Shape;356;p41"/>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357" name="Google Shape;357;p41"/>
          <p:cNvPicPr preferRelativeResize="0"/>
          <p:nvPr/>
        </p:nvPicPr>
        <p:blipFill rotWithShape="1">
          <a:blip r:embed="rId3">
            <a:alphaModFix/>
          </a:blip>
          <a:srcRect b="0" l="0" r="0" t="0"/>
          <a:stretch/>
        </p:blipFill>
        <p:spPr>
          <a:xfrm>
            <a:off x="240493" y="153660"/>
            <a:ext cx="11711013" cy="655068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364" name="Google Shape;364;p42"/>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365" name="Google Shape;365;p42"/>
          <p:cNvPicPr preferRelativeResize="0"/>
          <p:nvPr/>
        </p:nvPicPr>
        <p:blipFill rotWithShape="1">
          <a:blip r:embed="rId3">
            <a:alphaModFix/>
          </a:blip>
          <a:srcRect b="0" l="0" r="0" t="0"/>
          <a:stretch/>
        </p:blipFill>
        <p:spPr>
          <a:xfrm>
            <a:off x="89273" y="0"/>
            <a:ext cx="12102727" cy="6778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Vấn đề 5</a:t>
            </a:r>
            <a:endParaRPr/>
          </a:p>
        </p:txBody>
      </p:sp>
      <p:sp>
        <p:nvSpPr>
          <p:cNvPr id="371" name="Google Shape;371;p43"/>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US"/>
              <a:t>Nêu chiến lược điều trị</a:t>
            </a:r>
            <a:endParaRPr/>
          </a:p>
          <a:p>
            <a:pPr indent="-228600" lvl="0" marL="228600" rtl="0" algn="l">
              <a:lnSpc>
                <a:spcPct val="150000"/>
              </a:lnSpc>
              <a:spcBef>
                <a:spcPts val="1000"/>
              </a:spcBef>
              <a:spcAft>
                <a:spcPts val="0"/>
              </a:spcAft>
              <a:buClr>
                <a:schemeClr val="dk1"/>
              </a:buClr>
              <a:buSzPts val="2800"/>
              <a:buChar char="•"/>
            </a:pPr>
            <a:r>
              <a:rPr lang="en-US"/>
              <a:t>Viết y lệnh điều trị cụ thể</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378" name="Google Shape;378;p44"/>
          <p:cNvSpPr txBox="1"/>
          <p:nvPr>
            <p:ph idx="1" type="body"/>
          </p:nvPr>
        </p:nvSpPr>
        <p:spPr>
          <a:xfrm>
            <a:off x="838200" y="4234215"/>
            <a:ext cx="10515600" cy="194274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379" name="Google Shape;379;p44"/>
          <p:cNvPicPr preferRelativeResize="0"/>
          <p:nvPr/>
        </p:nvPicPr>
        <p:blipFill rotWithShape="1">
          <a:blip r:embed="rId3">
            <a:alphaModFix/>
          </a:blip>
          <a:srcRect b="40184" l="0" r="0" t="0"/>
          <a:stretch/>
        </p:blipFill>
        <p:spPr>
          <a:xfrm>
            <a:off x="708860" y="1242708"/>
            <a:ext cx="10774279" cy="2777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5"/>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386" name="Google Shape;386;p45"/>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387" name="Google Shape;387;p45"/>
          <p:cNvPicPr preferRelativeResize="0"/>
          <p:nvPr/>
        </p:nvPicPr>
        <p:blipFill rotWithShape="1">
          <a:blip r:embed="rId3">
            <a:alphaModFix/>
          </a:blip>
          <a:srcRect b="0" l="0" r="0" t="0"/>
          <a:stretch/>
        </p:blipFill>
        <p:spPr>
          <a:xfrm>
            <a:off x="106538" y="1933"/>
            <a:ext cx="11978924" cy="686278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6"/>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394" name="Google Shape;394;p46"/>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395" name="Google Shape;395;p46"/>
          <p:cNvPicPr preferRelativeResize="0"/>
          <p:nvPr/>
        </p:nvPicPr>
        <p:blipFill rotWithShape="1">
          <a:blip r:embed="rId3">
            <a:alphaModFix/>
          </a:blip>
          <a:srcRect b="0" l="0" r="0" t="0"/>
          <a:stretch/>
        </p:blipFill>
        <p:spPr>
          <a:xfrm>
            <a:off x="0" y="79375"/>
            <a:ext cx="12110087" cy="655790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7"/>
          <p:cNvPicPr preferRelativeResize="0"/>
          <p:nvPr/>
        </p:nvPicPr>
        <p:blipFill rotWithShape="1">
          <a:blip r:embed="rId3">
            <a:alphaModFix/>
          </a:blip>
          <a:srcRect b="0" l="0" r="0" t="0"/>
          <a:stretch/>
        </p:blipFill>
        <p:spPr>
          <a:xfrm>
            <a:off x="527860" y="847364"/>
            <a:ext cx="11136279" cy="516327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8"/>
          <p:cNvPicPr preferRelativeResize="0"/>
          <p:nvPr>
            <p:ph idx="1" type="body"/>
          </p:nvPr>
        </p:nvPicPr>
        <p:blipFill rotWithShape="1">
          <a:blip r:embed="rId3">
            <a:alphaModFix/>
          </a:blip>
          <a:srcRect b="0" l="0" r="0" t="0"/>
          <a:stretch/>
        </p:blipFill>
        <p:spPr>
          <a:xfrm>
            <a:off x="767080" y="1553738"/>
            <a:ext cx="10515600" cy="327070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49"/>
          <p:cNvPicPr preferRelativeResize="0"/>
          <p:nvPr>
            <p:ph idx="1" type="body"/>
          </p:nvPr>
        </p:nvPicPr>
        <p:blipFill rotWithShape="1">
          <a:blip r:embed="rId3">
            <a:alphaModFix/>
          </a:blip>
          <a:srcRect b="0" l="0" r="0" t="0"/>
          <a:stretch/>
        </p:blipFill>
        <p:spPr>
          <a:xfrm>
            <a:off x="1300480" y="183180"/>
            <a:ext cx="9235440" cy="64916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118" name="Google Shape;118;p5"/>
          <p:cNvPicPr preferRelativeResize="0"/>
          <p:nvPr/>
        </p:nvPicPr>
        <p:blipFill rotWithShape="1">
          <a:blip r:embed="rId3">
            <a:alphaModFix/>
          </a:blip>
          <a:srcRect b="0" l="0" r="0" t="0"/>
          <a:stretch/>
        </p:blipFill>
        <p:spPr>
          <a:xfrm>
            <a:off x="637413" y="485364"/>
            <a:ext cx="10917174" cy="588727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0"/>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419" name="Google Shape;419;p50"/>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420" name="Google Shape;420;p50"/>
          <p:cNvPicPr preferRelativeResize="0"/>
          <p:nvPr/>
        </p:nvPicPr>
        <p:blipFill rotWithShape="1">
          <a:blip r:embed="rId3">
            <a:alphaModFix/>
          </a:blip>
          <a:srcRect b="0" l="0" r="0" t="0"/>
          <a:stretch/>
        </p:blipFill>
        <p:spPr>
          <a:xfrm>
            <a:off x="480229" y="85258"/>
            <a:ext cx="11231542" cy="668748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1"/>
          <p:cNvPicPr preferRelativeResize="0"/>
          <p:nvPr/>
        </p:nvPicPr>
        <p:blipFill rotWithShape="1">
          <a:blip r:embed="rId3">
            <a:alphaModFix/>
          </a:blip>
          <a:srcRect b="0" l="0" r="0" t="0"/>
          <a:stretch/>
        </p:blipFill>
        <p:spPr>
          <a:xfrm>
            <a:off x="982258" y="0"/>
            <a:ext cx="10227484" cy="6858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2"/>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433" name="Google Shape;433;p52"/>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434" name="Google Shape;434;p52"/>
          <p:cNvPicPr preferRelativeResize="0"/>
          <p:nvPr/>
        </p:nvPicPr>
        <p:blipFill rotWithShape="1">
          <a:blip r:embed="rId3">
            <a:alphaModFix/>
          </a:blip>
          <a:srcRect b="0" l="0" r="0" t="0"/>
          <a:stretch/>
        </p:blipFill>
        <p:spPr>
          <a:xfrm>
            <a:off x="0" y="0"/>
            <a:ext cx="12344403" cy="6858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3"/>
          <p:cNvPicPr preferRelativeResize="0"/>
          <p:nvPr>
            <p:ph idx="1" type="body"/>
          </p:nvPr>
        </p:nvPicPr>
        <p:blipFill rotWithShape="1">
          <a:blip r:embed="rId3">
            <a:alphaModFix/>
          </a:blip>
          <a:srcRect b="0" l="0" r="0" t="0"/>
          <a:stretch/>
        </p:blipFill>
        <p:spPr>
          <a:xfrm>
            <a:off x="685800" y="1238104"/>
            <a:ext cx="10515600" cy="41242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4"/>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446" name="Google Shape;446;p54"/>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447" name="Google Shape;447;p54"/>
          <p:cNvPicPr preferRelativeResize="0"/>
          <p:nvPr/>
        </p:nvPicPr>
        <p:blipFill rotWithShape="1">
          <a:blip r:embed="rId3">
            <a:alphaModFix/>
          </a:blip>
          <a:srcRect b="0" l="0" r="0" t="0"/>
          <a:stretch/>
        </p:blipFill>
        <p:spPr>
          <a:xfrm>
            <a:off x="608834" y="413916"/>
            <a:ext cx="10974332" cy="603016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5"/>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454" name="Google Shape;454;p55"/>
          <p:cNvPicPr preferRelativeResize="0"/>
          <p:nvPr/>
        </p:nvPicPr>
        <p:blipFill rotWithShape="1">
          <a:blip r:embed="rId3">
            <a:alphaModFix/>
          </a:blip>
          <a:srcRect b="0" l="0" r="0" t="0"/>
          <a:stretch/>
        </p:blipFill>
        <p:spPr>
          <a:xfrm>
            <a:off x="556439" y="961680"/>
            <a:ext cx="11079121" cy="49346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6"/>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460" name="Google Shape;460;p56"/>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461" name="Google Shape;461;p56"/>
          <p:cNvPicPr preferRelativeResize="0"/>
          <p:nvPr/>
        </p:nvPicPr>
        <p:blipFill rotWithShape="1">
          <a:blip r:embed="rId3">
            <a:alphaModFix/>
          </a:blip>
          <a:srcRect b="0" l="0" r="0" t="0"/>
          <a:stretch/>
        </p:blipFill>
        <p:spPr>
          <a:xfrm>
            <a:off x="0" y="844176"/>
            <a:ext cx="12191999" cy="516964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7"/>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467" name="Google Shape;467;p57"/>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468" name="Google Shape;468;p57"/>
          <p:cNvPicPr preferRelativeResize="0"/>
          <p:nvPr/>
        </p:nvPicPr>
        <p:blipFill rotWithShape="1">
          <a:blip r:embed="rId3">
            <a:alphaModFix/>
          </a:blip>
          <a:srcRect b="0" l="0" r="0" t="0"/>
          <a:stretch/>
        </p:blipFill>
        <p:spPr>
          <a:xfrm>
            <a:off x="0" y="1273052"/>
            <a:ext cx="12192000" cy="431189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8"/>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474" name="Google Shape;474;p58"/>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475" name="Google Shape;475;p58"/>
          <p:cNvPicPr preferRelativeResize="0"/>
          <p:nvPr/>
        </p:nvPicPr>
        <p:blipFill rotWithShape="1">
          <a:blip r:embed="rId3">
            <a:alphaModFix/>
          </a:blip>
          <a:srcRect b="0" l="0" r="0" t="0"/>
          <a:stretch/>
        </p:blipFill>
        <p:spPr>
          <a:xfrm>
            <a:off x="0" y="0"/>
            <a:ext cx="12192000" cy="689648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9"/>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482" name="Google Shape;482;p59"/>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483" name="Google Shape;483;p59"/>
          <p:cNvPicPr preferRelativeResize="0"/>
          <p:nvPr/>
        </p:nvPicPr>
        <p:blipFill rotWithShape="1">
          <a:blip r:embed="rId3">
            <a:alphaModFix/>
          </a:blip>
          <a:srcRect b="0" l="0" r="0" t="0"/>
          <a:stretch/>
        </p:blipFill>
        <p:spPr>
          <a:xfrm>
            <a:off x="-1" y="79375"/>
            <a:ext cx="12270353" cy="6699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Vấn đề 2:</a:t>
            </a:r>
            <a:endParaRPr/>
          </a:p>
        </p:txBody>
      </p:sp>
      <p:sp>
        <p:nvSpPr>
          <p:cNvPr id="125" name="Google Shape;125;p6"/>
          <p:cNvSpPr txBox="1"/>
          <p:nvPr>
            <p:ph idx="1" type="body"/>
          </p:nvPr>
        </p:nvSpPr>
        <p:spPr>
          <a:xfrm>
            <a:off x="838200" y="1028700"/>
            <a:ext cx="10515600" cy="5148263"/>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50000"/>
              </a:lnSpc>
              <a:spcBef>
                <a:spcPts val="0"/>
              </a:spcBef>
              <a:spcAft>
                <a:spcPts val="0"/>
              </a:spcAft>
              <a:buClr>
                <a:schemeClr val="dk1"/>
              </a:buClr>
              <a:buSzPct val="100000"/>
              <a:buChar char="•"/>
            </a:pPr>
            <a:r>
              <a:rPr lang="en-US"/>
              <a:t>Hướng xử trí lúc này tại cấp cứu?</a:t>
            </a:r>
            <a:endParaRPr/>
          </a:p>
          <a:p>
            <a:pPr indent="-228600" lvl="0" marL="228600" rtl="0" algn="l">
              <a:lnSpc>
                <a:spcPct val="150000"/>
              </a:lnSpc>
              <a:spcBef>
                <a:spcPts val="1000"/>
              </a:spcBef>
              <a:spcAft>
                <a:spcPts val="0"/>
              </a:spcAft>
              <a:buClr>
                <a:schemeClr val="dk1"/>
              </a:buClr>
              <a:buSzPct val="100000"/>
              <a:buChar char="•"/>
            </a:pPr>
            <a:r>
              <a:rPr lang="en-US"/>
              <a:t>Mục tiêu:</a:t>
            </a:r>
            <a:endParaRPr/>
          </a:p>
          <a:p>
            <a:pPr indent="-228600" lvl="0" marL="228600" rtl="0" algn="l">
              <a:lnSpc>
                <a:spcPct val="150000"/>
              </a:lnSpc>
              <a:spcBef>
                <a:spcPts val="1000"/>
              </a:spcBef>
              <a:spcAft>
                <a:spcPts val="0"/>
              </a:spcAft>
              <a:buClr>
                <a:schemeClr val="dk1"/>
              </a:buClr>
              <a:buSzPct val="100000"/>
              <a:buFont typeface="Arial"/>
              <a:buChar char="-"/>
            </a:pPr>
            <a:r>
              <a:rPr lang="en-US"/>
              <a:t>Lấy sinh hiệu</a:t>
            </a:r>
            <a:endParaRPr/>
          </a:p>
          <a:p>
            <a:pPr indent="-228600" lvl="0" marL="228600" rtl="0" algn="l">
              <a:lnSpc>
                <a:spcPct val="150000"/>
              </a:lnSpc>
              <a:spcBef>
                <a:spcPts val="1000"/>
              </a:spcBef>
              <a:spcAft>
                <a:spcPts val="0"/>
              </a:spcAft>
              <a:buClr>
                <a:schemeClr val="dk1"/>
              </a:buClr>
              <a:buSzPct val="100000"/>
              <a:buFont typeface="Arial"/>
              <a:buChar char="-"/>
            </a:pPr>
            <a:r>
              <a:rPr lang="en-US"/>
              <a:t>Cầm máu bằng cách hạ HA, cầm máu cơ học, chích thuốc cầm máu</a:t>
            </a:r>
            <a:endParaRPr/>
          </a:p>
          <a:p>
            <a:pPr indent="-228600" lvl="0" marL="228600" rtl="0" algn="l">
              <a:lnSpc>
                <a:spcPct val="150000"/>
              </a:lnSpc>
              <a:spcBef>
                <a:spcPts val="1000"/>
              </a:spcBef>
              <a:spcAft>
                <a:spcPts val="0"/>
              </a:spcAft>
              <a:buClr>
                <a:schemeClr val="dk1"/>
              </a:buClr>
              <a:buSzPct val="100000"/>
              <a:buFont typeface="Arial"/>
              <a:buChar char="-"/>
            </a:pPr>
            <a:r>
              <a:rPr lang="en-US"/>
              <a:t>Hạ áp: sử dụng thuốc hạ áp đường tĩnh mạch</a:t>
            </a:r>
            <a:endParaRPr/>
          </a:p>
          <a:p>
            <a:pPr indent="-228600" lvl="0" marL="228600" rtl="0" algn="l">
              <a:lnSpc>
                <a:spcPct val="150000"/>
              </a:lnSpc>
              <a:spcBef>
                <a:spcPts val="1000"/>
              </a:spcBef>
              <a:spcAft>
                <a:spcPts val="0"/>
              </a:spcAft>
              <a:buClr>
                <a:schemeClr val="dk1"/>
              </a:buClr>
              <a:buSzPct val="100000"/>
              <a:buFont typeface="Arial"/>
              <a:buChar char="-"/>
            </a:pPr>
            <a:r>
              <a:rPr lang="en-US"/>
              <a:t>Đau đầu? Nguyên nhân là gì?</a:t>
            </a:r>
            <a:endParaRPr/>
          </a:p>
          <a:p>
            <a:pPr indent="-228600" lvl="0" marL="228600" rtl="0" algn="l">
              <a:lnSpc>
                <a:spcPct val="150000"/>
              </a:lnSpc>
              <a:spcBef>
                <a:spcPts val="1000"/>
              </a:spcBef>
              <a:spcAft>
                <a:spcPts val="0"/>
              </a:spcAft>
              <a:buClr>
                <a:schemeClr val="dk1"/>
              </a:buClr>
              <a:buSzPct val="100000"/>
              <a:buFont typeface="Arial"/>
              <a:buChar char="-"/>
            </a:pPr>
            <a:r>
              <a:rPr lang="en-US"/>
              <a:t>Tầm soát nguyên nhân, biến chứng của THA</a:t>
            </a:r>
            <a:endParaRPr/>
          </a:p>
          <a:p>
            <a:pPr indent="-64135" lvl="0" marL="228600" rtl="0" algn="l">
              <a:lnSpc>
                <a:spcPct val="150000"/>
              </a:lnSpc>
              <a:spcBef>
                <a:spcPts val="1000"/>
              </a:spcBef>
              <a:spcAft>
                <a:spcPts val="0"/>
              </a:spcAft>
              <a:buClr>
                <a:schemeClr val="dk1"/>
              </a:buClr>
              <a:buSzPct val="1000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489" name="Google Shape;489;p60"/>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490" name="Google Shape;490;p60"/>
          <p:cNvPicPr preferRelativeResize="0"/>
          <p:nvPr/>
        </p:nvPicPr>
        <p:blipFill rotWithShape="1">
          <a:blip r:embed="rId3">
            <a:alphaModFix/>
          </a:blip>
          <a:srcRect b="0" l="0" r="0" t="0"/>
          <a:stretch/>
        </p:blipFill>
        <p:spPr>
          <a:xfrm>
            <a:off x="0" y="7147"/>
            <a:ext cx="12192000" cy="684370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1"/>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497" name="Google Shape;497;p61"/>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498" name="Google Shape;498;p61"/>
          <p:cNvPicPr preferRelativeResize="0"/>
          <p:nvPr/>
        </p:nvPicPr>
        <p:blipFill rotWithShape="1">
          <a:blip r:embed="rId3">
            <a:alphaModFix/>
          </a:blip>
          <a:srcRect b="0" l="0" r="0" t="0"/>
          <a:stretch/>
        </p:blipFill>
        <p:spPr>
          <a:xfrm>
            <a:off x="69007" y="0"/>
            <a:ext cx="12053985" cy="6858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2"/>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505" name="Google Shape;505;p62"/>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506" name="Google Shape;506;p62"/>
          <p:cNvPicPr preferRelativeResize="0"/>
          <p:nvPr/>
        </p:nvPicPr>
        <p:blipFill rotWithShape="1">
          <a:blip r:embed="rId3">
            <a:alphaModFix/>
          </a:blip>
          <a:srcRect b="0" l="0" r="0" t="0"/>
          <a:stretch/>
        </p:blipFill>
        <p:spPr>
          <a:xfrm>
            <a:off x="0" y="55528"/>
            <a:ext cx="12192000" cy="674694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63"/>
          <p:cNvPicPr preferRelativeResize="0"/>
          <p:nvPr/>
        </p:nvPicPr>
        <p:blipFill rotWithShape="1">
          <a:blip r:embed="rId3">
            <a:alphaModFix/>
          </a:blip>
          <a:srcRect b="0" l="0" r="0" t="0"/>
          <a:stretch/>
        </p:blipFill>
        <p:spPr>
          <a:xfrm>
            <a:off x="45856" y="0"/>
            <a:ext cx="12100287" cy="6858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4"/>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519" name="Google Shape;519;p64"/>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520" name="Google Shape;520;p64"/>
          <p:cNvPicPr preferRelativeResize="0"/>
          <p:nvPr/>
        </p:nvPicPr>
        <p:blipFill rotWithShape="1">
          <a:blip r:embed="rId3">
            <a:alphaModFix/>
          </a:blip>
          <a:srcRect b="0" l="0" r="0" t="0"/>
          <a:stretch/>
        </p:blipFill>
        <p:spPr>
          <a:xfrm>
            <a:off x="0" y="46248"/>
            <a:ext cx="12192000" cy="676550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65"/>
          <p:cNvPicPr preferRelativeResize="0"/>
          <p:nvPr/>
        </p:nvPicPr>
        <p:blipFill rotWithShape="1">
          <a:blip r:embed="rId3">
            <a:alphaModFix/>
          </a:blip>
          <a:srcRect b="0" l="0" r="0" t="0"/>
          <a:stretch/>
        </p:blipFill>
        <p:spPr>
          <a:xfrm>
            <a:off x="0" y="30579"/>
            <a:ext cx="12192000" cy="679684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6"/>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532" name="Google Shape;532;p66"/>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533" name="Google Shape;533;p66"/>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7"/>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540" name="Google Shape;540;p67"/>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541" name="Google Shape;541;p67"/>
          <p:cNvPicPr preferRelativeResize="0"/>
          <p:nvPr/>
        </p:nvPicPr>
        <p:blipFill rotWithShape="1">
          <a:blip r:embed="rId3">
            <a:alphaModFix/>
          </a:blip>
          <a:srcRect b="0" l="0" r="0" t="0"/>
          <a:stretch/>
        </p:blipFill>
        <p:spPr>
          <a:xfrm>
            <a:off x="0" y="0"/>
            <a:ext cx="12192001" cy="6858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8"/>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t/>
            </a:r>
            <a:endParaRPr/>
          </a:p>
        </p:txBody>
      </p:sp>
      <p:sp>
        <p:nvSpPr>
          <p:cNvPr id="547" name="Google Shape;547;p68"/>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800"/>
              <a:buChar char="•"/>
            </a:pPr>
            <a:r>
              <a:rPr lang="en-US"/>
              <a:t>Thang điểm đánh giá YTNC tim mạch ESC 2021: SCORE OP (người lớn tuổi), SCORE 2 (&lt;65T)</a:t>
            </a:r>
            <a:endParaRPr/>
          </a:p>
          <a:p>
            <a:pPr indent="-228600" lvl="0" marL="228600" rtl="0" algn="just">
              <a:lnSpc>
                <a:spcPct val="150000"/>
              </a:lnSpc>
              <a:spcBef>
                <a:spcPts val="1000"/>
              </a:spcBef>
              <a:spcAft>
                <a:spcPts val="0"/>
              </a:spcAft>
              <a:buClr>
                <a:schemeClr val="dk1"/>
              </a:buClr>
              <a:buSzPts val="2800"/>
              <a:buChar char="•"/>
            </a:pPr>
            <a:r>
              <a:rPr lang="en-US"/>
              <a:t>Bệnh não do THA: cấp tính (tăng áp lực nội sọ, rl tri giác, kích động, chụp CT ra có thể có hình ảnh phù não, phù gai thị). Mạn tính: gây dày thành động mạch, hẹp động mạch, sa sút trí tuệ, bệnh lí mạch máu nhỏ.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TẠI CẤP CỨU</a:t>
            </a:r>
            <a:endParaRPr/>
          </a:p>
        </p:txBody>
      </p:sp>
      <p:pic>
        <p:nvPicPr>
          <p:cNvPr id="132" name="Google Shape;132;p7"/>
          <p:cNvPicPr preferRelativeResize="0"/>
          <p:nvPr>
            <p:ph idx="1" type="body"/>
          </p:nvPr>
        </p:nvPicPr>
        <p:blipFill rotWithShape="1">
          <a:blip r:embed="rId3">
            <a:alphaModFix/>
          </a:blip>
          <a:srcRect b="0" l="0" r="0" t="0"/>
          <a:stretch/>
        </p:blipFill>
        <p:spPr>
          <a:xfrm>
            <a:off x="1088455" y="1533525"/>
            <a:ext cx="10015089" cy="46434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TẠI CẤP CỨU</a:t>
            </a:r>
            <a:endParaRPr/>
          </a:p>
        </p:txBody>
      </p:sp>
      <p:pic>
        <p:nvPicPr>
          <p:cNvPr id="139" name="Google Shape;139;p8"/>
          <p:cNvPicPr preferRelativeResize="0"/>
          <p:nvPr/>
        </p:nvPicPr>
        <p:blipFill rotWithShape="1">
          <a:blip r:embed="rId3">
            <a:alphaModFix/>
          </a:blip>
          <a:srcRect b="0" l="0" r="0" t="0"/>
          <a:stretch/>
        </p:blipFill>
        <p:spPr>
          <a:xfrm>
            <a:off x="767080" y="2053767"/>
            <a:ext cx="10515600" cy="32707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838200" y="79375"/>
            <a:ext cx="10515600" cy="9493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Arial"/>
              <a:buNone/>
            </a:pPr>
            <a:r>
              <a:rPr lang="en-US"/>
              <a:t>TẠI CẤP CỨU</a:t>
            </a:r>
            <a:endParaRPr/>
          </a:p>
        </p:txBody>
      </p:sp>
      <p:sp>
        <p:nvSpPr>
          <p:cNvPr id="145" name="Google Shape;145;p9"/>
          <p:cNvSpPr txBox="1"/>
          <p:nvPr>
            <p:ph idx="1" type="body"/>
          </p:nvPr>
        </p:nvSpPr>
        <p:spPr>
          <a:xfrm>
            <a:off x="838200" y="1533525"/>
            <a:ext cx="10515600" cy="4643438"/>
          </a:xfrm>
          <a:prstGeom prst="rect">
            <a:avLst/>
          </a:prstGeom>
          <a:no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chemeClr val="dk1"/>
              </a:buClr>
              <a:buSzPts val="2800"/>
              <a:buNone/>
            </a:pPr>
            <a:r>
              <a:t/>
            </a:r>
            <a:endParaRPr/>
          </a:p>
        </p:txBody>
      </p:sp>
      <p:pic>
        <p:nvPicPr>
          <p:cNvPr id="146" name="Google Shape;146;p9"/>
          <p:cNvPicPr preferRelativeResize="0"/>
          <p:nvPr/>
        </p:nvPicPr>
        <p:blipFill rotWithShape="1">
          <a:blip r:embed="rId3">
            <a:alphaModFix/>
          </a:blip>
          <a:srcRect b="0" l="0" r="0" t="0"/>
          <a:stretch/>
        </p:blipFill>
        <p:spPr>
          <a:xfrm>
            <a:off x="947070" y="1698589"/>
            <a:ext cx="10515600" cy="4124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2020-03-16T01:04:07Z</dcterms:created>
  <dc:creator>Microsoft Office 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0x0101006637913FC452F749B0F7676B66EE1558</vt:lpwstr>
  </property>
</Properties>
</file>